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0" r:id="rId6"/>
    <p:sldId id="261" r:id="rId7"/>
    <p:sldId id="258" r:id="rId8"/>
    <p:sldId id="262" r:id="rId9"/>
    <p:sldId id="263" r:id="rId10"/>
    <p:sldId id="266" r:id="rId11"/>
    <p:sldId id="267" r:id="rId12"/>
    <p:sldId id="269" r:id="rId13"/>
    <p:sldId id="268" r:id="rId14"/>
    <p:sldId id="271" r:id="rId15"/>
    <p:sldId id="270"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95BAEE6A-8D3C-4991-85D0-64C0EF8500F4}"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5BAEE6A-8D3C-4991-85D0-64C0EF8500F4}"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5BAEE6A-8D3C-4991-85D0-64C0EF8500F4}"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60D65E-C5F0-49AD-A3BC-B2DD0EBF696E}" type="datetimeFigureOut">
              <a:rPr lang="en-GB" smtClean="0"/>
              <a:pPr/>
              <a:t>25/03/2014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5BAEE6A-8D3C-4991-85D0-64C0EF8500F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560D65E-C5F0-49AD-A3BC-B2DD0EBF696E}" type="datetimeFigureOut">
              <a:rPr lang="en-GB" smtClean="0"/>
              <a:pPr/>
              <a:t>25/03/2014</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95BAEE6A-8D3C-4991-85D0-64C0EF8500F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560D65E-C5F0-49AD-A3BC-B2DD0EBF696E}" type="datetimeFigureOut">
              <a:rPr lang="en-GB" smtClean="0"/>
              <a:pPr/>
              <a:t>25/03/2014</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5BAEE6A-8D3C-4991-85D0-64C0EF8500F4}"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newmatilda.com/2013/07/03/big-media-cant-paywall-public-interest" TargetMode="External"/><Relationship Id="rId3" Type="http://schemas.openxmlformats.org/officeDocument/2006/relationships/hyperlink" Target="http://www.cjr.org/the_audit/zombie_lies_of_the_anti-paywal.php?page=all" TargetMode="External"/><Relationship Id="rId7" Type="http://schemas.openxmlformats.org/officeDocument/2006/relationships/hyperlink" Target="http://www.theguardian.com/commentisfree/2013/oct/09/the-rise-of-the-reader-katharine-viner-an-smith-lecture" TargetMode="External"/><Relationship Id="rId2" Type="http://schemas.openxmlformats.org/officeDocument/2006/relationships/hyperlink" Target="http://www.economist.com/node/15207305" TargetMode="External"/><Relationship Id="rId1" Type="http://schemas.openxmlformats.org/officeDocument/2006/relationships/slideLayout" Target="../slideLayouts/slideLayout2.xml"/><Relationship Id="rId6" Type="http://schemas.openxmlformats.org/officeDocument/2006/relationships/hyperlink" Target="http://www.cjr.org/the_audit/no_paywalls_please_were_the_gu.php?page=all" TargetMode="External"/><Relationship Id="rId5" Type="http://schemas.openxmlformats.org/officeDocument/2006/relationships/hyperlink" Target="http://www.sciencedirect.com/science/article/pii/S0167624513000097" TargetMode="External"/><Relationship Id="rId4" Type="http://schemas.openxmlformats.org/officeDocument/2006/relationships/hyperlink" Target="http://theweek.com/article/index/205465/the-medias-risky-paywall-experiment-a-timelin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Paywalls</a:t>
            </a:r>
            <a:endParaRPr lang="en-GB" dirty="0"/>
          </a:p>
        </p:txBody>
      </p:sp>
      <p:sp>
        <p:nvSpPr>
          <p:cNvPr id="3" name="Subtitle 2"/>
          <p:cNvSpPr>
            <a:spLocks noGrp="1"/>
          </p:cNvSpPr>
          <p:nvPr>
            <p:ph type="subTitle" idx="1"/>
          </p:nvPr>
        </p:nvSpPr>
        <p:spPr/>
        <p:txBody>
          <a:bodyPr/>
          <a:lstStyle/>
          <a:p>
            <a:r>
              <a:rPr lang="en-GB" dirty="0" smtClean="0"/>
              <a:t>Ian Reeves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economic calculation</a:t>
            </a:r>
            <a:endParaRPr lang="en-GB" dirty="0"/>
          </a:p>
        </p:txBody>
      </p:sp>
      <p:sp>
        <p:nvSpPr>
          <p:cNvPr id="3" name="Content Placeholder 2"/>
          <p:cNvSpPr>
            <a:spLocks noGrp="1"/>
          </p:cNvSpPr>
          <p:nvPr>
            <p:ph idx="1"/>
          </p:nvPr>
        </p:nvSpPr>
        <p:spPr/>
        <p:txBody>
          <a:bodyPr>
            <a:normAutofit lnSpcReduction="10000"/>
          </a:bodyPr>
          <a:lstStyle/>
          <a:p>
            <a:r>
              <a:rPr lang="en-GB" dirty="0" smtClean="0"/>
              <a:t>The New York Times: metered </a:t>
            </a:r>
            <a:r>
              <a:rPr lang="en-GB" dirty="0" err="1" smtClean="0"/>
              <a:t>paywall</a:t>
            </a:r>
            <a:r>
              <a:rPr lang="en-GB" dirty="0" smtClean="0"/>
              <a:t> strategy</a:t>
            </a:r>
          </a:p>
          <a:p>
            <a:r>
              <a:rPr lang="en-GB" dirty="0" smtClean="0"/>
              <a:t>Claims around 750,000 digital subscribers</a:t>
            </a:r>
          </a:p>
          <a:p>
            <a:r>
              <a:rPr lang="en-GB" dirty="0" smtClean="0"/>
              <a:t>Has around 25 million visitors per month</a:t>
            </a:r>
          </a:p>
          <a:p>
            <a:r>
              <a:rPr lang="en-GB" dirty="0" smtClean="0"/>
              <a:t>Values these at around £100m per year</a:t>
            </a:r>
          </a:p>
          <a:p>
            <a:r>
              <a:rPr lang="en-GB" dirty="0" smtClean="0"/>
              <a:t>Also brings in additional digital revenue</a:t>
            </a:r>
          </a:p>
          <a:p>
            <a:r>
              <a:rPr lang="en-GB" dirty="0" smtClean="0"/>
              <a:t>But digital advertising revenue is falling at a rate of about 5% per year</a:t>
            </a:r>
          </a:p>
          <a:p>
            <a:r>
              <a:rPr lang="en-GB" dirty="0" smtClean="0"/>
              <a:t>Total digital revenue is about £55m per year</a:t>
            </a:r>
          </a:p>
          <a:p>
            <a:endParaRPr lang="en-GB" dirty="0" smtClean="0"/>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economic calculation</a:t>
            </a:r>
            <a:endParaRPr lang="en-GB" dirty="0"/>
          </a:p>
        </p:txBody>
      </p:sp>
      <p:sp>
        <p:nvSpPr>
          <p:cNvPr id="3" name="Content Placeholder 2"/>
          <p:cNvSpPr>
            <a:spLocks noGrp="1"/>
          </p:cNvSpPr>
          <p:nvPr>
            <p:ph idx="1"/>
          </p:nvPr>
        </p:nvSpPr>
        <p:spPr/>
        <p:txBody>
          <a:bodyPr/>
          <a:lstStyle/>
          <a:p>
            <a:r>
              <a:rPr lang="en-GB" dirty="0" smtClean="0"/>
              <a:t>The Guardian: free strategy</a:t>
            </a:r>
          </a:p>
          <a:p>
            <a:r>
              <a:rPr lang="en-GB" dirty="0" smtClean="0"/>
              <a:t>Around 78 million visitors per month</a:t>
            </a:r>
          </a:p>
          <a:p>
            <a:r>
              <a:rPr lang="en-GB" dirty="0" smtClean="0"/>
              <a:t>Total digital revenues of around £70m</a:t>
            </a:r>
          </a:p>
          <a:p>
            <a:r>
              <a:rPr lang="en-GB" dirty="0" smtClean="0"/>
              <a:t>But digital revenue is growing at around 25% per year</a:t>
            </a:r>
          </a:p>
          <a:p>
            <a:r>
              <a:rPr lang="en-GB" dirty="0" smtClean="0"/>
              <a:t>And revenue is no indication of profit – The Guardian is losing £30m per year overall.</a:t>
            </a:r>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economic calculation</a:t>
            </a:r>
            <a:endParaRPr lang="en-GB" dirty="0"/>
          </a:p>
        </p:txBody>
      </p:sp>
      <p:sp>
        <p:nvSpPr>
          <p:cNvPr id="3" name="Content Placeholder 2"/>
          <p:cNvSpPr>
            <a:spLocks noGrp="1"/>
          </p:cNvSpPr>
          <p:nvPr>
            <p:ph idx="1"/>
          </p:nvPr>
        </p:nvSpPr>
        <p:spPr/>
        <p:txBody>
          <a:bodyPr/>
          <a:lstStyle/>
          <a:p>
            <a:r>
              <a:rPr lang="en-GB" dirty="0" smtClean="0"/>
              <a:t>Daily Mail: free strategy</a:t>
            </a:r>
          </a:p>
          <a:p>
            <a:r>
              <a:rPr lang="en-GB" dirty="0" smtClean="0"/>
              <a:t>Around 130 million visitors per month</a:t>
            </a:r>
          </a:p>
          <a:p>
            <a:r>
              <a:rPr lang="en-GB" dirty="0" smtClean="0"/>
              <a:t>Expects its web sites to bring in more than £100m in annual revenue at some point in the next 3-5 years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ethical calculation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Some scholars argue that </a:t>
            </a:r>
            <a:r>
              <a:rPr lang="en-GB" dirty="0" err="1" smtClean="0"/>
              <a:t>paywalls</a:t>
            </a:r>
            <a:r>
              <a:rPr lang="en-GB" dirty="0" smtClean="0"/>
              <a:t> have negative effect on public </a:t>
            </a:r>
            <a:r>
              <a:rPr lang="en-GB" dirty="0" smtClean="0"/>
              <a:t>debate because they restrict </a:t>
            </a:r>
            <a:r>
              <a:rPr lang="en-GB" dirty="0" smtClean="0"/>
              <a:t>an individual’s ability to read and share online </a:t>
            </a:r>
            <a:r>
              <a:rPr lang="en-GB" dirty="0" smtClean="0"/>
              <a:t>news</a:t>
            </a:r>
          </a:p>
          <a:p>
            <a:r>
              <a:rPr lang="en-GB" dirty="0" err="1" smtClean="0"/>
              <a:t>Chiou</a:t>
            </a:r>
            <a:r>
              <a:rPr lang="en-GB" dirty="0" smtClean="0"/>
              <a:t> and Tucker (2013): “The </a:t>
            </a:r>
            <a:r>
              <a:rPr lang="en-GB" dirty="0" smtClean="0"/>
              <a:t>introduction of </a:t>
            </a:r>
            <a:r>
              <a:rPr lang="en-GB" dirty="0" err="1" smtClean="0"/>
              <a:t>paywalls</a:t>
            </a:r>
            <a:r>
              <a:rPr lang="en-GB" dirty="0" smtClean="0"/>
              <a:t> disproportionately excludes young readers, which undermines policymakers’ attempts to create a comprehensive community. Scholars have emphasized that newspaper readership as imperative to the promotion of democracy and civic </a:t>
            </a:r>
            <a:r>
              <a:rPr lang="en-GB" dirty="0" smtClean="0"/>
              <a:t>engagement.”</a:t>
            </a:r>
            <a:endParaRPr lang="en-GB" dirty="0" smtClean="0"/>
          </a:p>
          <a:p>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ethical calculation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err="1" smtClean="0"/>
              <a:t>Bronwen</a:t>
            </a:r>
            <a:r>
              <a:rPr lang="en-GB" dirty="0" smtClean="0"/>
              <a:t> </a:t>
            </a:r>
            <a:r>
              <a:rPr lang="en-GB" dirty="0" err="1" smtClean="0"/>
              <a:t>Clune</a:t>
            </a:r>
            <a:r>
              <a:rPr lang="en-GB" dirty="0" smtClean="0"/>
              <a:t>: "the theory behind a </a:t>
            </a:r>
            <a:r>
              <a:rPr lang="en-GB" dirty="0" err="1" smtClean="0"/>
              <a:t>paywall</a:t>
            </a:r>
            <a:r>
              <a:rPr lang="en-GB" dirty="0" smtClean="0"/>
              <a:t> … is that people will pay for good investigative pieces that are in the interests of the general population. But if information is in the interests of the general population, how is putting it behind a </a:t>
            </a:r>
            <a:r>
              <a:rPr lang="en-GB" dirty="0" err="1" smtClean="0"/>
              <a:t>paywall</a:t>
            </a:r>
            <a:r>
              <a:rPr lang="en-GB" dirty="0" smtClean="0"/>
              <a:t> fulfilling the role of journalism</a:t>
            </a:r>
            <a:r>
              <a:rPr lang="en-GB" dirty="0" smtClean="0"/>
              <a:t>?“</a:t>
            </a:r>
          </a:p>
          <a:p>
            <a:r>
              <a:rPr lang="en-GB" dirty="0" smtClean="0"/>
              <a:t>Kath </a:t>
            </a:r>
            <a:r>
              <a:rPr lang="en-GB" dirty="0" err="1" smtClean="0"/>
              <a:t>Viner</a:t>
            </a:r>
            <a:r>
              <a:rPr lang="en-GB" dirty="0" smtClean="0"/>
              <a:t>: “Journalists want to be paid, yes. And we want to find business models that make that possible - via advertising, partnerships, donation, cross-subsidy. But how could the future of journalism be safe behind a </a:t>
            </a:r>
            <a:r>
              <a:rPr lang="en-GB" dirty="0" err="1" smtClean="0"/>
              <a:t>paywall</a:t>
            </a:r>
            <a:r>
              <a:rPr lang="en-GB" dirty="0" smtClean="0"/>
              <a:t>, when the future of journalism is going on outside them</a:t>
            </a:r>
            <a:r>
              <a:rPr lang="en-GB" dirty="0" smtClean="0"/>
              <a:t>?”</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ethical calculation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But </a:t>
            </a:r>
            <a:r>
              <a:rPr lang="en-GB" dirty="0" err="1" smtClean="0"/>
              <a:t>paywall</a:t>
            </a:r>
            <a:r>
              <a:rPr lang="en-GB" dirty="0" smtClean="0"/>
              <a:t> proponents argue that they are simply protecting the economic model through which journalists can be paid to investigate, hold power to account etc</a:t>
            </a:r>
          </a:p>
          <a:p>
            <a:r>
              <a:rPr lang="en-GB" dirty="0" smtClean="0"/>
              <a:t>Mass closure of newspaper websites would be far more anti-democratic, they argue</a:t>
            </a:r>
          </a:p>
          <a:p>
            <a:r>
              <a:rPr lang="en-GB" dirty="0" smtClean="0"/>
              <a:t>Dean </a:t>
            </a:r>
            <a:r>
              <a:rPr lang="en-GB" dirty="0" err="1" smtClean="0"/>
              <a:t>Starkman</a:t>
            </a:r>
            <a:r>
              <a:rPr lang="en-GB" dirty="0" smtClean="0"/>
              <a:t>: </a:t>
            </a:r>
            <a:r>
              <a:rPr lang="en-GB" dirty="0" smtClean="0"/>
              <a:t>“…metered </a:t>
            </a:r>
            <a:r>
              <a:rPr lang="en-GB" dirty="0" smtClean="0"/>
              <a:t>subscription models—all else being equal—is that they debunk the annoying and now disproved idea that journalism has no value in the marketplace. And they provide incentives for quality that click-chasing models, those based on sheer volume of posts and traffic, do </a:t>
            </a:r>
            <a:r>
              <a:rPr lang="en-GB" dirty="0" smtClean="0"/>
              <a:t>not.”</a:t>
            </a:r>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hlinkClick r:id="rId2"/>
              </a:rPr>
              <a:t>The Economist: the year of the </a:t>
            </a:r>
            <a:r>
              <a:rPr lang="en-GB" dirty="0" err="1" smtClean="0">
                <a:hlinkClick r:id="rId2"/>
              </a:rPr>
              <a:t>paywall</a:t>
            </a:r>
            <a:endParaRPr lang="en-GB" dirty="0" smtClean="0"/>
          </a:p>
          <a:p>
            <a:r>
              <a:rPr lang="en-GB" dirty="0" smtClean="0">
                <a:hlinkClick r:id="rId3"/>
              </a:rPr>
              <a:t>CJR: Anti-</a:t>
            </a:r>
            <a:r>
              <a:rPr lang="en-GB" dirty="0" err="1" smtClean="0">
                <a:hlinkClick r:id="rId3"/>
              </a:rPr>
              <a:t>paywall</a:t>
            </a:r>
            <a:r>
              <a:rPr lang="en-GB" dirty="0" smtClean="0">
                <a:hlinkClick r:id="rId3"/>
              </a:rPr>
              <a:t> dead-enders</a:t>
            </a:r>
            <a:endParaRPr lang="en-GB" dirty="0" smtClean="0"/>
          </a:p>
          <a:p>
            <a:r>
              <a:rPr lang="en-GB" dirty="0" err="1" smtClean="0">
                <a:hlinkClick r:id="rId4"/>
              </a:rPr>
              <a:t>MediaWeek</a:t>
            </a:r>
            <a:r>
              <a:rPr lang="en-GB" dirty="0" smtClean="0">
                <a:hlinkClick r:id="rId4"/>
              </a:rPr>
              <a:t>: The media’s risky </a:t>
            </a:r>
            <a:r>
              <a:rPr lang="en-GB" dirty="0" err="1" smtClean="0">
                <a:hlinkClick r:id="rId4"/>
              </a:rPr>
              <a:t>paywall</a:t>
            </a:r>
            <a:r>
              <a:rPr lang="en-GB" dirty="0" smtClean="0">
                <a:hlinkClick r:id="rId4"/>
              </a:rPr>
              <a:t> </a:t>
            </a:r>
            <a:r>
              <a:rPr lang="en-GB" dirty="0" smtClean="0">
                <a:hlinkClick r:id="rId4"/>
              </a:rPr>
              <a:t>strategy</a:t>
            </a:r>
            <a:endParaRPr lang="en-GB" dirty="0" smtClean="0"/>
          </a:p>
          <a:p>
            <a:r>
              <a:rPr lang="en-GB" dirty="0" err="1" smtClean="0">
                <a:hlinkClick r:id="rId5"/>
              </a:rPr>
              <a:t>Paywalls</a:t>
            </a:r>
            <a:r>
              <a:rPr lang="en-GB" dirty="0" smtClean="0">
                <a:hlinkClick r:id="rId5"/>
              </a:rPr>
              <a:t> and the demand for news, </a:t>
            </a:r>
            <a:r>
              <a:rPr lang="en-GB" dirty="0" err="1" smtClean="0">
                <a:hlinkClick r:id="rId5"/>
              </a:rPr>
              <a:t>Chiou</a:t>
            </a:r>
            <a:r>
              <a:rPr lang="en-GB" dirty="0" smtClean="0">
                <a:hlinkClick r:id="rId5"/>
              </a:rPr>
              <a:t> and Tucker</a:t>
            </a:r>
            <a:endParaRPr lang="en-GB" dirty="0" smtClean="0"/>
          </a:p>
          <a:p>
            <a:r>
              <a:rPr lang="en-GB" dirty="0" smtClean="0">
                <a:hlinkClick r:id="rId6"/>
              </a:rPr>
              <a:t>Dean </a:t>
            </a:r>
            <a:r>
              <a:rPr lang="en-GB" dirty="0" err="1" smtClean="0">
                <a:hlinkClick r:id="rId6"/>
              </a:rPr>
              <a:t>Starkman</a:t>
            </a:r>
            <a:r>
              <a:rPr lang="en-GB" dirty="0" smtClean="0">
                <a:hlinkClick r:id="rId6"/>
              </a:rPr>
              <a:t>: No </a:t>
            </a:r>
            <a:r>
              <a:rPr lang="en-GB" dirty="0" err="1" smtClean="0">
                <a:hlinkClick r:id="rId6"/>
              </a:rPr>
              <a:t>paywalls</a:t>
            </a:r>
            <a:r>
              <a:rPr lang="en-GB" dirty="0" smtClean="0">
                <a:hlinkClick r:id="rId6"/>
              </a:rPr>
              <a:t> </a:t>
            </a:r>
            <a:r>
              <a:rPr lang="en-GB" dirty="0" smtClean="0">
                <a:hlinkClick r:id="rId6"/>
              </a:rPr>
              <a:t>please, we’re the Guardian</a:t>
            </a:r>
            <a:endParaRPr lang="en-GB" dirty="0" smtClean="0"/>
          </a:p>
          <a:p>
            <a:r>
              <a:rPr lang="en-GB" dirty="0" smtClean="0">
                <a:hlinkClick r:id="rId7"/>
              </a:rPr>
              <a:t>Kath </a:t>
            </a:r>
            <a:r>
              <a:rPr lang="en-GB" dirty="0" err="1" smtClean="0">
                <a:hlinkClick r:id="rId7"/>
              </a:rPr>
              <a:t>Viner</a:t>
            </a:r>
            <a:r>
              <a:rPr lang="en-GB" dirty="0" smtClean="0">
                <a:hlinkClick r:id="rId7"/>
              </a:rPr>
              <a:t>: Journalism in the age of the open web</a:t>
            </a:r>
            <a:endParaRPr lang="en-GB" dirty="0" smtClean="0"/>
          </a:p>
          <a:p>
            <a:r>
              <a:rPr lang="en-GB" dirty="0" err="1" smtClean="0">
                <a:hlinkClick r:id="rId8"/>
              </a:rPr>
              <a:t>Bronwen</a:t>
            </a:r>
            <a:r>
              <a:rPr lang="en-GB" dirty="0" smtClean="0">
                <a:hlinkClick r:id="rId8"/>
              </a:rPr>
              <a:t> </a:t>
            </a:r>
            <a:r>
              <a:rPr lang="en-GB" dirty="0" err="1" smtClean="0">
                <a:hlinkClick r:id="rId8"/>
              </a:rPr>
              <a:t>Clune</a:t>
            </a:r>
            <a:r>
              <a:rPr lang="en-GB" dirty="0" smtClean="0">
                <a:hlinkClick r:id="rId8"/>
              </a:rPr>
              <a:t>: Big media can’t </a:t>
            </a:r>
            <a:r>
              <a:rPr lang="en-GB" dirty="0" err="1" smtClean="0">
                <a:hlinkClick r:id="rId8"/>
              </a:rPr>
              <a:t>paywall</a:t>
            </a:r>
            <a:r>
              <a:rPr lang="en-GB" dirty="0" smtClean="0">
                <a:hlinkClick r:id="rId8"/>
              </a:rPr>
              <a:t> the public interest</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a:t>
            </a:r>
            <a:r>
              <a:rPr lang="en-GB" dirty="0" err="1" smtClean="0"/>
              <a:t>paywall</a:t>
            </a:r>
            <a:r>
              <a:rPr lang="en-GB" dirty="0" smtClean="0"/>
              <a:t>?</a:t>
            </a:r>
            <a:endParaRPr lang="en-GB" dirty="0"/>
          </a:p>
        </p:txBody>
      </p:sp>
      <p:sp>
        <p:nvSpPr>
          <p:cNvPr id="3" name="Content Placeholder 2"/>
          <p:cNvSpPr>
            <a:spLocks noGrp="1"/>
          </p:cNvSpPr>
          <p:nvPr>
            <p:ph idx="1"/>
          </p:nvPr>
        </p:nvSpPr>
        <p:spPr/>
        <p:txBody>
          <a:bodyPr/>
          <a:lstStyle/>
          <a:p>
            <a:r>
              <a:rPr lang="en-GB" dirty="0" smtClean="0"/>
              <a:t>A mechanism for allowing access to certain elements of published online content only to those users who have made some kind of payment.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Content Placeholder 3" descr="Screenshot 2014-03-24 13.24.14.png"/>
          <p:cNvPicPr>
            <a:picLocks noGrp="1" noChangeAspect="1"/>
          </p:cNvPicPr>
          <p:nvPr>
            <p:ph idx="1"/>
          </p:nvPr>
        </p:nvPicPr>
        <p:blipFill>
          <a:blip r:embed="rId2" cstate="print"/>
          <a:stretch>
            <a:fillRect/>
          </a:stretch>
        </p:blipFill>
        <p:spPr>
          <a:xfrm>
            <a:off x="881590" y="116632"/>
            <a:ext cx="8190910" cy="655272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a:t>
            </a:r>
            <a:r>
              <a:rPr lang="en-GB" dirty="0" err="1" smtClean="0"/>
              <a:t>paywalls</a:t>
            </a:r>
            <a:endParaRPr lang="en-GB" dirty="0"/>
          </a:p>
        </p:txBody>
      </p:sp>
      <p:sp>
        <p:nvSpPr>
          <p:cNvPr id="3" name="Content Placeholder 2"/>
          <p:cNvSpPr>
            <a:spLocks noGrp="1"/>
          </p:cNvSpPr>
          <p:nvPr>
            <p:ph idx="1"/>
          </p:nvPr>
        </p:nvSpPr>
        <p:spPr/>
        <p:txBody>
          <a:bodyPr/>
          <a:lstStyle/>
          <a:p>
            <a:r>
              <a:rPr lang="en-GB" dirty="0" smtClean="0"/>
              <a:t>First </a:t>
            </a:r>
            <a:r>
              <a:rPr lang="en-GB" dirty="0" err="1" smtClean="0"/>
              <a:t>paywall</a:t>
            </a:r>
            <a:r>
              <a:rPr lang="en-GB" dirty="0" smtClean="0"/>
              <a:t> from a major publication introduced by the </a:t>
            </a:r>
            <a:r>
              <a:rPr lang="en-GB" i="1" dirty="0" smtClean="0"/>
              <a:t>Wall Street Journal </a:t>
            </a:r>
            <a:r>
              <a:rPr lang="en-GB" dirty="0" smtClean="0"/>
              <a:t>in 1997</a:t>
            </a:r>
            <a:endParaRPr lang="en-GB" i="1" dirty="0" smtClean="0"/>
          </a:p>
          <a:p>
            <a:r>
              <a:rPr lang="en-GB" i="1" dirty="0" smtClean="0"/>
              <a:t>WSJ</a:t>
            </a:r>
            <a:r>
              <a:rPr lang="en-GB" dirty="0" smtClean="0"/>
              <a:t> </a:t>
            </a:r>
            <a:r>
              <a:rPr lang="en-GB" dirty="0" err="1" smtClean="0"/>
              <a:t>ained</a:t>
            </a:r>
            <a:r>
              <a:rPr lang="en-GB" dirty="0" smtClean="0"/>
              <a:t> 200,000 paying subscribers in the first year. Now has more than 1m users.</a:t>
            </a:r>
          </a:p>
          <a:p>
            <a:r>
              <a:rPr lang="en-GB" i="1" dirty="0" smtClean="0"/>
              <a:t>Financial Times </a:t>
            </a:r>
            <a:r>
              <a:rPr lang="en-GB" dirty="0" smtClean="0"/>
              <a:t>followed suit in 2001</a:t>
            </a:r>
          </a:p>
          <a:p>
            <a:r>
              <a:rPr lang="en-GB" i="1" dirty="0" smtClean="0"/>
              <a:t>FT </a:t>
            </a:r>
            <a:r>
              <a:rPr lang="en-GB" dirty="0" smtClean="0"/>
              <a:t>digital subscribers reached 300,000 in 2012 – overtaking the number of print subscriptions</a:t>
            </a:r>
            <a:endParaRPr lang="en-GB" i="1"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a:t>
            </a:r>
            <a:r>
              <a:rPr lang="en-GB" dirty="0" err="1" smtClean="0"/>
              <a:t>paywalls</a:t>
            </a:r>
            <a:endParaRPr lang="en-GB" dirty="0"/>
          </a:p>
        </p:txBody>
      </p:sp>
      <p:sp>
        <p:nvSpPr>
          <p:cNvPr id="3" name="Content Placeholder 2"/>
          <p:cNvSpPr>
            <a:spLocks noGrp="1"/>
          </p:cNvSpPr>
          <p:nvPr>
            <p:ph idx="1"/>
          </p:nvPr>
        </p:nvSpPr>
        <p:spPr/>
        <p:txBody>
          <a:bodyPr>
            <a:normAutofit/>
          </a:bodyPr>
          <a:lstStyle/>
          <a:p>
            <a:r>
              <a:rPr lang="en-GB" dirty="0" smtClean="0"/>
              <a:t>But mainstream publications (as opposed to ‘niche’ financial ones) found it harder to make the </a:t>
            </a:r>
            <a:r>
              <a:rPr lang="en-GB" dirty="0" err="1" smtClean="0"/>
              <a:t>paywall</a:t>
            </a:r>
            <a:r>
              <a:rPr lang="en-GB" dirty="0" smtClean="0"/>
              <a:t> strategy work</a:t>
            </a:r>
          </a:p>
          <a:p>
            <a:r>
              <a:rPr lang="en-GB" i="1" dirty="0" smtClean="0"/>
              <a:t>New York Times </a:t>
            </a:r>
            <a:r>
              <a:rPr lang="en-GB" dirty="0" smtClean="0"/>
              <a:t>implemented a </a:t>
            </a:r>
            <a:r>
              <a:rPr lang="en-GB" dirty="0" err="1" smtClean="0"/>
              <a:t>paywall</a:t>
            </a:r>
            <a:r>
              <a:rPr lang="en-GB" dirty="0" smtClean="0"/>
              <a:t> called </a:t>
            </a:r>
            <a:r>
              <a:rPr lang="en-GB" dirty="0" err="1" smtClean="0"/>
              <a:t>TimesSelect</a:t>
            </a:r>
            <a:r>
              <a:rPr lang="en-GB" dirty="0" smtClean="0"/>
              <a:t> in 2005, but dropped it 2 years later</a:t>
            </a:r>
          </a:p>
          <a:p>
            <a:r>
              <a:rPr lang="en-GB" i="1" dirty="0" smtClean="0"/>
              <a:t>LA Times </a:t>
            </a:r>
            <a:r>
              <a:rPr lang="en-GB" dirty="0" smtClean="0"/>
              <a:t>began charging for entertainment content online in 2003, but dropped it 2 years later after 97% drop in readership</a:t>
            </a:r>
            <a:endParaRPr lang="en-GB" i="1"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a:t>
            </a:r>
            <a:r>
              <a:rPr lang="en-GB" dirty="0" err="1" smtClean="0"/>
              <a:t>paywalls</a:t>
            </a:r>
            <a:endParaRPr lang="en-GB" dirty="0"/>
          </a:p>
        </p:txBody>
      </p:sp>
      <p:sp>
        <p:nvSpPr>
          <p:cNvPr id="3" name="Content Placeholder 2"/>
          <p:cNvSpPr>
            <a:spLocks noGrp="1"/>
          </p:cNvSpPr>
          <p:nvPr>
            <p:ph idx="1"/>
          </p:nvPr>
        </p:nvSpPr>
        <p:spPr/>
        <p:txBody>
          <a:bodyPr>
            <a:normAutofit lnSpcReduction="10000"/>
          </a:bodyPr>
          <a:lstStyle/>
          <a:p>
            <a:r>
              <a:rPr lang="en-GB" dirty="0" smtClean="0"/>
              <a:t>In the UK, Johnston Press puts 6 of its regional newspapers behind a </a:t>
            </a:r>
            <a:r>
              <a:rPr lang="en-GB" dirty="0" err="1" smtClean="0"/>
              <a:t>paywall</a:t>
            </a:r>
            <a:r>
              <a:rPr lang="en-GB" dirty="0" smtClean="0"/>
              <a:t> in 2009, but abandons the experiment in 2010</a:t>
            </a:r>
          </a:p>
          <a:p>
            <a:r>
              <a:rPr lang="en-GB" i="1" dirty="0" smtClean="0"/>
              <a:t>The Times </a:t>
            </a:r>
            <a:r>
              <a:rPr lang="en-GB" dirty="0" smtClean="0"/>
              <a:t>adopts a </a:t>
            </a:r>
            <a:r>
              <a:rPr lang="en-GB" dirty="0" err="1" smtClean="0"/>
              <a:t>paywall</a:t>
            </a:r>
            <a:r>
              <a:rPr lang="en-GB" dirty="0" smtClean="0"/>
              <a:t> in 2010, followed by </a:t>
            </a:r>
            <a:r>
              <a:rPr lang="en-GB" i="1" dirty="0" smtClean="0"/>
              <a:t>The Sun </a:t>
            </a:r>
            <a:r>
              <a:rPr lang="en-GB" dirty="0" smtClean="0"/>
              <a:t>in 2012</a:t>
            </a:r>
          </a:p>
          <a:p>
            <a:r>
              <a:rPr lang="en-GB" dirty="0" smtClean="0"/>
              <a:t>The Independent adds </a:t>
            </a:r>
            <a:r>
              <a:rPr lang="en-GB" dirty="0" err="1" smtClean="0"/>
              <a:t>paywall</a:t>
            </a:r>
            <a:r>
              <a:rPr lang="en-GB" dirty="0" smtClean="0"/>
              <a:t> in 2011 for users in USA and Canada, but not for UK users</a:t>
            </a:r>
          </a:p>
          <a:p>
            <a:r>
              <a:rPr lang="en-GB" i="1" dirty="0" smtClean="0"/>
              <a:t>The Telegraph </a:t>
            </a:r>
            <a:r>
              <a:rPr lang="en-GB" dirty="0" smtClean="0"/>
              <a:t>brings in its new </a:t>
            </a:r>
            <a:r>
              <a:rPr lang="en-GB" dirty="0" err="1" smtClean="0"/>
              <a:t>paywall</a:t>
            </a:r>
            <a:r>
              <a:rPr lang="en-GB" dirty="0" smtClean="0"/>
              <a:t> system in 2013</a:t>
            </a:r>
            <a:endParaRPr lang="en-GB"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t>
            </a:r>
            <a:r>
              <a:rPr lang="en-GB" dirty="0" err="1" smtClean="0"/>
              <a:t>paywall</a:t>
            </a:r>
            <a:endParaRPr lang="en-GB" dirty="0"/>
          </a:p>
        </p:txBody>
      </p:sp>
      <p:sp>
        <p:nvSpPr>
          <p:cNvPr id="3" name="Content Placeholder 2"/>
          <p:cNvSpPr>
            <a:spLocks noGrp="1"/>
          </p:cNvSpPr>
          <p:nvPr>
            <p:ph idx="1"/>
          </p:nvPr>
        </p:nvSpPr>
        <p:spPr/>
        <p:txBody>
          <a:bodyPr>
            <a:normAutofit fontScale="92500" lnSpcReduction="10000"/>
          </a:bodyPr>
          <a:lstStyle/>
          <a:p>
            <a:r>
              <a:rPr lang="en-GB" b="1" u="sng" dirty="0" smtClean="0"/>
              <a:t>The ‘hard’ </a:t>
            </a:r>
            <a:r>
              <a:rPr lang="en-GB" b="1" u="sng" dirty="0" err="1" smtClean="0"/>
              <a:t>paywall</a:t>
            </a:r>
            <a:endParaRPr lang="en-GB" b="1" u="sng" dirty="0" smtClean="0"/>
          </a:p>
          <a:p>
            <a:r>
              <a:rPr lang="en-GB" dirty="0" smtClean="0"/>
              <a:t>No content can be accessed without making a payment.</a:t>
            </a:r>
          </a:p>
          <a:p>
            <a:r>
              <a:rPr lang="en-GB" dirty="0" smtClean="0"/>
              <a:t>Considered a risky strategy</a:t>
            </a:r>
          </a:p>
          <a:p>
            <a:r>
              <a:rPr lang="en-GB" dirty="0" smtClean="0"/>
              <a:t>Can lead to up to 90% reduction in web </a:t>
            </a:r>
            <a:r>
              <a:rPr lang="en-GB" dirty="0" smtClean="0"/>
              <a:t>traffic</a:t>
            </a:r>
            <a:endParaRPr lang="en-GB" dirty="0" smtClean="0"/>
          </a:p>
          <a:p>
            <a:r>
              <a:rPr lang="en-GB" dirty="0" smtClean="0"/>
              <a:t>Has negative effect on search engine optimisation</a:t>
            </a:r>
          </a:p>
          <a:p>
            <a:r>
              <a:rPr lang="en-GB" dirty="0" smtClean="0"/>
              <a:t>Loss of web traffic usually leads to loss of online advertising income</a:t>
            </a:r>
          </a:p>
          <a:p>
            <a:r>
              <a:rPr lang="en-GB" dirty="0" smtClean="0"/>
              <a:t>Example: The Times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t>
            </a:r>
            <a:r>
              <a:rPr lang="en-GB" dirty="0" err="1" smtClean="0"/>
              <a:t>paywall</a:t>
            </a:r>
            <a:endParaRPr lang="en-GB" dirty="0"/>
          </a:p>
        </p:txBody>
      </p:sp>
      <p:sp>
        <p:nvSpPr>
          <p:cNvPr id="3" name="Content Placeholder 2"/>
          <p:cNvSpPr>
            <a:spLocks noGrp="1"/>
          </p:cNvSpPr>
          <p:nvPr>
            <p:ph idx="1"/>
          </p:nvPr>
        </p:nvSpPr>
        <p:spPr/>
        <p:txBody>
          <a:bodyPr>
            <a:normAutofit fontScale="85000" lnSpcReduction="20000"/>
          </a:bodyPr>
          <a:lstStyle/>
          <a:p>
            <a:r>
              <a:rPr lang="en-GB" b="1" u="sng" dirty="0" smtClean="0"/>
              <a:t>The soft </a:t>
            </a:r>
            <a:r>
              <a:rPr lang="en-GB" b="1" u="sng" dirty="0" err="1" smtClean="0"/>
              <a:t>paywall</a:t>
            </a:r>
            <a:r>
              <a:rPr lang="en-GB" b="1" u="sng" dirty="0" smtClean="0"/>
              <a:t> or ‘porous’ </a:t>
            </a:r>
            <a:r>
              <a:rPr lang="en-GB" b="1" u="sng" dirty="0" err="1" smtClean="0"/>
              <a:t>paywall</a:t>
            </a:r>
            <a:r>
              <a:rPr lang="en-GB" b="1" u="sng" dirty="0" smtClean="0"/>
              <a:t>:</a:t>
            </a:r>
          </a:p>
          <a:p>
            <a:r>
              <a:rPr lang="en-GB" dirty="0" smtClean="0"/>
              <a:t>Allows some content to be accessed free of charge to </a:t>
            </a:r>
            <a:r>
              <a:rPr lang="en-GB" dirty="0" smtClean="0"/>
              <a:t>non-payers</a:t>
            </a:r>
          </a:p>
          <a:p>
            <a:r>
              <a:rPr lang="en-GB" dirty="0" smtClean="0"/>
              <a:t>Drop-off in traffic is more like 50% (see </a:t>
            </a:r>
            <a:r>
              <a:rPr lang="en-GB" dirty="0" err="1" smtClean="0"/>
              <a:t>Chiou</a:t>
            </a:r>
            <a:r>
              <a:rPr lang="en-GB" dirty="0" smtClean="0"/>
              <a:t> and Tucker)</a:t>
            </a:r>
            <a:endParaRPr lang="en-GB" dirty="0" smtClean="0"/>
          </a:p>
          <a:p>
            <a:r>
              <a:rPr lang="en-GB" dirty="0" smtClean="0"/>
              <a:t>Intended to lure readers in, and then encourage them to pay when free access runs out</a:t>
            </a:r>
          </a:p>
          <a:p>
            <a:r>
              <a:rPr lang="en-GB" dirty="0" err="1" smtClean="0"/>
              <a:t>E.g</a:t>
            </a:r>
            <a:r>
              <a:rPr lang="en-GB" dirty="0" smtClean="0"/>
              <a:t> The Financial Times ‘metered’ </a:t>
            </a:r>
            <a:r>
              <a:rPr lang="en-GB" dirty="0" err="1" smtClean="0"/>
              <a:t>paywall</a:t>
            </a:r>
            <a:r>
              <a:rPr lang="en-GB" dirty="0" smtClean="0"/>
              <a:t> allows users to access 20 articles per month without paying</a:t>
            </a:r>
          </a:p>
          <a:p>
            <a:r>
              <a:rPr lang="en-GB" dirty="0" smtClean="0"/>
              <a:t>Has less impact on SEO and traffic</a:t>
            </a:r>
          </a:p>
          <a:p>
            <a:r>
              <a:rPr lang="en-GB" dirty="0" smtClean="0"/>
              <a:t>But can be circumvented – </a:t>
            </a:r>
            <a:r>
              <a:rPr lang="en-GB" dirty="0" err="1" smtClean="0"/>
              <a:t>e.g</a:t>
            </a:r>
            <a:r>
              <a:rPr lang="en-GB" dirty="0" smtClean="0"/>
              <a:t> </a:t>
            </a:r>
            <a:r>
              <a:rPr lang="en-GB" dirty="0" err="1" smtClean="0"/>
              <a:t>RefSpoof</a:t>
            </a:r>
            <a:r>
              <a:rPr lang="en-GB" dirty="0" smtClean="0"/>
              <a:t> and </a:t>
            </a:r>
            <a:r>
              <a:rPr lang="en-GB" dirty="0" err="1" smtClean="0"/>
              <a:t>BreakThePaywall</a:t>
            </a:r>
            <a:r>
              <a:rPr lang="en-GB" dirty="0" smtClean="0"/>
              <a:t> </a:t>
            </a:r>
            <a:r>
              <a:rPr lang="en-GB" dirty="0" err="1" smtClean="0"/>
              <a:t>plugins</a:t>
            </a:r>
            <a:r>
              <a:rPr lang="en-GB" dirty="0" smtClean="0"/>
              <a:t> for browsers</a:t>
            </a:r>
          </a:p>
          <a:p>
            <a:endParaRPr lang="en-GB" dirty="0" smtClean="0"/>
          </a:p>
          <a:p>
            <a:endParaRPr lang="en-GB" dirty="0" smtClean="0"/>
          </a:p>
          <a:p>
            <a:endParaRPr lang="en-GB" dirty="0" smtClean="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t>
            </a:r>
            <a:r>
              <a:rPr lang="en-GB" dirty="0" err="1" smtClean="0"/>
              <a:t>paywall</a:t>
            </a:r>
            <a:endParaRPr lang="en-GB" dirty="0"/>
          </a:p>
        </p:txBody>
      </p:sp>
      <p:sp>
        <p:nvSpPr>
          <p:cNvPr id="3" name="Content Placeholder 2"/>
          <p:cNvSpPr>
            <a:spLocks noGrp="1"/>
          </p:cNvSpPr>
          <p:nvPr>
            <p:ph idx="1"/>
          </p:nvPr>
        </p:nvSpPr>
        <p:spPr/>
        <p:txBody>
          <a:bodyPr/>
          <a:lstStyle/>
          <a:p>
            <a:r>
              <a:rPr lang="en-GB" b="1" dirty="0" smtClean="0"/>
              <a:t>The ‘</a:t>
            </a:r>
            <a:r>
              <a:rPr lang="en-GB" b="1" dirty="0" err="1" smtClean="0"/>
              <a:t>Freemium</a:t>
            </a:r>
            <a:r>
              <a:rPr lang="en-GB" b="1" dirty="0" smtClean="0"/>
              <a:t>’ model:</a:t>
            </a:r>
          </a:p>
          <a:p>
            <a:r>
              <a:rPr lang="en-GB" dirty="0" smtClean="0"/>
              <a:t>Essentially a 2-tier structure where some content is free, and other content is behind a </a:t>
            </a:r>
            <a:r>
              <a:rPr lang="en-GB" dirty="0" err="1" smtClean="0"/>
              <a:t>paywall</a:t>
            </a:r>
            <a:endParaRPr lang="en-GB" dirty="0" smtClean="0"/>
          </a:p>
          <a:p>
            <a:r>
              <a:rPr lang="en-GB" dirty="0" err="1" smtClean="0"/>
              <a:t>E.g</a:t>
            </a:r>
            <a:r>
              <a:rPr lang="en-GB" dirty="0" smtClean="0"/>
              <a:t> The Boston Globe ran 2 sites (the </a:t>
            </a:r>
            <a:r>
              <a:rPr lang="en-GB" dirty="0" err="1" smtClean="0"/>
              <a:t>paywall</a:t>
            </a:r>
            <a:r>
              <a:rPr lang="en-GB" dirty="0" smtClean="0"/>
              <a:t> site bostonglobe.com and free site boston.com) until March 2014</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195</TotalTime>
  <Words>899</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Paywalls</vt:lpstr>
      <vt:lpstr>What is a paywall?</vt:lpstr>
      <vt:lpstr>Slide 3</vt:lpstr>
      <vt:lpstr>History of paywalls</vt:lpstr>
      <vt:lpstr>History of paywalls</vt:lpstr>
      <vt:lpstr>History of paywalls</vt:lpstr>
      <vt:lpstr>Types of paywall</vt:lpstr>
      <vt:lpstr>Types of paywall</vt:lpstr>
      <vt:lpstr>Types of paywall</vt:lpstr>
      <vt:lpstr>The economic calculation</vt:lpstr>
      <vt:lpstr>The economic calculation</vt:lpstr>
      <vt:lpstr>The economic calculation</vt:lpstr>
      <vt:lpstr>The ethical calculation</vt:lpstr>
      <vt:lpstr>The ethical calculation</vt:lpstr>
      <vt:lpstr>The ethical calculation</vt:lpstr>
      <vt:lpstr>Further reading</vt:lpstr>
    </vt:vector>
  </TitlesOfParts>
  <Company>University of Kent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Paywalls</dc:title>
  <dc:creator>ir33</dc:creator>
  <cp:lastModifiedBy>ir33</cp:lastModifiedBy>
  <cp:revision>24</cp:revision>
  <dcterms:created xsi:type="dcterms:W3CDTF">2014-03-24T11:22:50Z</dcterms:created>
  <dcterms:modified xsi:type="dcterms:W3CDTF">2014-03-25T09:47:37Z</dcterms:modified>
</cp:coreProperties>
</file>