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5"/>
  </p:notesMasterIdLst>
  <p:handoutMasterIdLst>
    <p:handoutMasterId r:id="rId36"/>
  </p:handoutMasterIdLst>
  <p:sldIdLst>
    <p:sldId id="256" r:id="rId2"/>
    <p:sldId id="280" r:id="rId3"/>
    <p:sldId id="273" r:id="rId4"/>
    <p:sldId id="279" r:id="rId5"/>
    <p:sldId id="257" r:id="rId6"/>
    <p:sldId id="258" r:id="rId7"/>
    <p:sldId id="271" r:id="rId8"/>
    <p:sldId id="259" r:id="rId9"/>
    <p:sldId id="260" r:id="rId10"/>
    <p:sldId id="282" r:id="rId11"/>
    <p:sldId id="285" r:id="rId12"/>
    <p:sldId id="283" r:id="rId13"/>
    <p:sldId id="268" r:id="rId14"/>
    <p:sldId id="261" r:id="rId15"/>
    <p:sldId id="281" r:id="rId16"/>
    <p:sldId id="275" r:id="rId17"/>
    <p:sldId id="267" r:id="rId18"/>
    <p:sldId id="274" r:id="rId19"/>
    <p:sldId id="262" r:id="rId20"/>
    <p:sldId id="263" r:id="rId21"/>
    <p:sldId id="286" r:id="rId22"/>
    <p:sldId id="288" r:id="rId23"/>
    <p:sldId id="269" r:id="rId24"/>
    <p:sldId id="265" r:id="rId25"/>
    <p:sldId id="266" r:id="rId26"/>
    <p:sldId id="287" r:id="rId27"/>
    <p:sldId id="289" r:id="rId28"/>
    <p:sldId id="272" r:id="rId29"/>
    <p:sldId id="290" r:id="rId30"/>
    <p:sldId id="291" r:id="rId31"/>
    <p:sldId id="292" r:id="rId32"/>
    <p:sldId id="284" r:id="rId33"/>
    <p:sldId id="276" r:id="rId34"/>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832" y="-31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69CF90A9-99E2-427E-9871-97981252FE5C}" type="datetimeFigureOut">
              <a:rPr lang="en-GB" smtClean="0"/>
              <a:pPr/>
              <a:t>23/11/15</a:t>
            </a:fld>
            <a:endParaRPr lang="en-GB"/>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08AC7425-DBAB-461D-A833-0A76709B2B98}" type="slidenum">
              <a:rPr lang="en-GB" smtClean="0"/>
              <a:pPr/>
              <a:t>‹#›</a:t>
            </a:fld>
            <a:endParaRPr lang="en-GB"/>
          </a:p>
        </p:txBody>
      </p:sp>
    </p:spTree>
    <p:extLst>
      <p:ext uri="{BB962C8B-B14F-4D97-AF65-F5344CB8AC3E}">
        <p14:creationId xmlns:p14="http://schemas.microsoft.com/office/powerpoint/2010/main" val="1422039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AD5FCB41-C74F-477E-AA97-4614440BA169}" type="datetimeFigureOut">
              <a:rPr lang="en-GB" smtClean="0"/>
              <a:pPr/>
              <a:t>23/11/15</a:t>
            </a:fld>
            <a:endParaRPr lang="en-GB"/>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4EB27ABB-9B49-40C8-A220-3A9E34113348}" type="slidenum">
              <a:rPr lang="en-GB" smtClean="0"/>
              <a:pPr/>
              <a:t>‹#›</a:t>
            </a:fld>
            <a:endParaRPr lang="en-GB"/>
          </a:p>
        </p:txBody>
      </p:sp>
    </p:spTree>
    <p:extLst>
      <p:ext uri="{BB962C8B-B14F-4D97-AF65-F5344CB8AC3E}">
        <p14:creationId xmlns:p14="http://schemas.microsoft.com/office/powerpoint/2010/main" val="49304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_tradnl"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795E3E94-F4BB-4914-8AC0-6CE1223AD477}" type="datetime1">
              <a:rPr lang="en-US" smtClean="0"/>
              <a:pPr/>
              <a:t>23/11/15</a:t>
            </a:fld>
            <a:endParaRPr lang="en-GB"/>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GB"/>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7ABDF75D-F3D2-4A07-8906-B8061A4BC83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_tradnl"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5657B101-0CC7-48EE-902E-D9710619197E}" type="datetime1">
              <a:rPr lang="en-US" smtClean="0"/>
              <a:pPr/>
              <a:t>23/11/15</a:t>
            </a:fld>
            <a:endParaRPr lang="en-GB"/>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GB"/>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7ABDF75D-F3D2-4A07-8906-B8061A4BC83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_tradnl"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a:xfrm rot="16200000">
            <a:off x="7551351" y="1645920"/>
            <a:ext cx="2438399" cy="365760"/>
          </a:xfrm>
          <a:prstGeom prst="rect">
            <a:avLst/>
          </a:prstGeom>
        </p:spPr>
        <p:txBody>
          <a:bodyPr/>
          <a:lstStyle/>
          <a:p>
            <a:fld id="{D6F001A7-34D2-4125-8ABB-245D29792CDB}" type="datetime1">
              <a:rPr lang="en-US" smtClean="0"/>
              <a:pPr/>
              <a:t>23/11/15</a:t>
            </a:fld>
            <a:endParaRPr lang="en-GB"/>
          </a:p>
        </p:txBody>
      </p:sp>
      <p:sp>
        <p:nvSpPr>
          <p:cNvPr id="8" name="Footer Placeholder 7"/>
          <p:cNvSpPr>
            <a:spLocks noGrp="1"/>
          </p:cNvSpPr>
          <p:nvPr>
            <p:ph type="ftr" sz="quarter" idx="11"/>
          </p:nvPr>
        </p:nvSpPr>
        <p:spPr>
          <a:xfrm rot="16200000">
            <a:off x="7586910" y="4048760"/>
            <a:ext cx="2367281" cy="365760"/>
          </a:xfrm>
          <a:prstGeom prst="rect">
            <a:avLst/>
          </a:prstGeom>
        </p:spPr>
        <p:txBody>
          <a:bodyPr/>
          <a:lstStyle/>
          <a:p>
            <a:endParaRPr lang="en-GB"/>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fld id="{7ABDF75D-F3D2-4A07-8906-B8061A4BC83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a:xfrm rot="16200000">
            <a:off x="7551351" y="1645920"/>
            <a:ext cx="2438399" cy="365760"/>
          </a:xfrm>
          <a:prstGeom prst="rect">
            <a:avLst/>
          </a:prstGeom>
        </p:spPr>
        <p:txBody>
          <a:bodyPr/>
          <a:lstStyle/>
          <a:p>
            <a:fld id="{00D058BE-6F1C-42A5-A80A-F412D35F2E6A}" type="datetime1">
              <a:rPr lang="en-US" smtClean="0"/>
              <a:pPr/>
              <a:t>23/11/15</a:t>
            </a:fld>
            <a:endParaRPr lang="en-GB"/>
          </a:p>
        </p:txBody>
      </p:sp>
      <p:sp>
        <p:nvSpPr>
          <p:cNvPr id="4" name="Footer Placeholder 3"/>
          <p:cNvSpPr>
            <a:spLocks noGrp="1"/>
          </p:cNvSpPr>
          <p:nvPr>
            <p:ph type="ftr" sz="quarter" idx="11"/>
          </p:nvPr>
        </p:nvSpPr>
        <p:spPr>
          <a:xfrm rot="16200000">
            <a:off x="7586910" y="4048760"/>
            <a:ext cx="2367281" cy="365760"/>
          </a:xfrm>
          <a:prstGeom prst="rect">
            <a:avLst/>
          </a:prstGeom>
        </p:spPr>
        <p:txBody>
          <a:bodyPr/>
          <a:lstStyle/>
          <a:p>
            <a:endParaRPr lang="en-GB"/>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7ABDF75D-F3D2-4A07-8906-B8061A4BC83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fld id="{75BB7313-0144-4B90-8903-BA833387B441}" type="datetime1">
              <a:rPr lang="en-US" smtClean="0"/>
              <a:pPr/>
              <a:t>23/11/15</a:t>
            </a:fld>
            <a:endParaRPr lang="en-GB"/>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endParaRPr lang="en-GB"/>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fld id="{7ABDF75D-F3D2-4A07-8906-B8061A4BC83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_tradnl"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_tradnl"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8" name="Date Placeholder 7"/>
          <p:cNvSpPr>
            <a:spLocks noGrp="1"/>
          </p:cNvSpPr>
          <p:nvPr>
            <p:ph type="dt" sz="half" idx="10"/>
          </p:nvPr>
        </p:nvSpPr>
        <p:spPr>
          <a:xfrm rot="16200000">
            <a:off x="7551351" y="1645920"/>
            <a:ext cx="2438399" cy="365760"/>
          </a:xfrm>
          <a:prstGeom prst="rect">
            <a:avLst/>
          </a:prstGeom>
        </p:spPr>
        <p:txBody>
          <a:bodyPr/>
          <a:lstStyle/>
          <a:p>
            <a:fld id="{061A9DB2-1ED6-478E-9F08-38BC1CA1E4A9}" type="datetime1">
              <a:rPr lang="en-US" smtClean="0"/>
              <a:pPr/>
              <a:t>23/11/15</a:t>
            </a:fld>
            <a:endParaRPr lang="en-GB"/>
          </a:p>
        </p:txBody>
      </p:sp>
      <p:sp>
        <p:nvSpPr>
          <p:cNvPr id="9" name="Slide Number Placeholder 8"/>
          <p:cNvSpPr>
            <a:spLocks noGrp="1"/>
          </p:cNvSpPr>
          <p:nvPr>
            <p:ph type="sldNum" sz="quarter" idx="11"/>
          </p:nvPr>
        </p:nvSpPr>
        <p:spPr>
          <a:xfrm>
            <a:off x="8531788" y="5648960"/>
            <a:ext cx="548640" cy="396240"/>
          </a:xfrm>
          <a:prstGeom prst="bracketPair">
            <a:avLst>
              <a:gd name="adj" fmla="val 17949"/>
            </a:avLst>
          </a:prstGeom>
        </p:spPr>
        <p:txBody>
          <a:bodyPr/>
          <a:lstStyle/>
          <a:p>
            <a:fld id="{7ABDF75D-F3D2-4A07-8906-B8061A4BC831}" type="slidenum">
              <a:rPr lang="en-GB" smtClean="0"/>
              <a:pPr/>
              <a:t>‹#›</a:t>
            </a:fld>
            <a:endParaRPr lang="en-GB"/>
          </a:p>
        </p:txBody>
      </p:sp>
      <p:sp>
        <p:nvSpPr>
          <p:cNvPr id="10" name="Footer Placeholder 9"/>
          <p:cNvSpPr>
            <a:spLocks noGrp="1"/>
          </p:cNvSpPr>
          <p:nvPr>
            <p:ph type="ftr" sz="quarter" idx="12"/>
          </p:nvPr>
        </p:nvSpPr>
        <p:spPr>
          <a:xfrm rot="16200000">
            <a:off x="7586910" y="4048760"/>
            <a:ext cx="2367281" cy="365760"/>
          </a:xfrm>
          <a:prstGeom prst="rect">
            <a:avLst/>
          </a:prstGeo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_tradnl"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7" name="Rectangle 6"/>
          <p:cNvSpPr/>
          <p:nvPr userDrawn="1"/>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solidFill>
                  <a:schemeClr val="accent3"/>
                </a:solidFill>
              </a:rPr>
              <a:t>JOURNALISTS AND THEIR SOURCES</a:t>
            </a:r>
            <a:endParaRPr lang="en-GB" dirty="0">
              <a:solidFill>
                <a:schemeClr val="accent3"/>
              </a:solidFill>
            </a:endParaRPr>
          </a:p>
        </p:txBody>
      </p:sp>
      <p:sp>
        <p:nvSpPr>
          <p:cNvPr id="3" name="Subtitle 2"/>
          <p:cNvSpPr>
            <a:spLocks noGrp="1"/>
          </p:cNvSpPr>
          <p:nvPr>
            <p:ph type="subTitle" idx="1"/>
          </p:nvPr>
        </p:nvSpPr>
        <p:spPr/>
        <p:txBody>
          <a:bodyPr>
            <a:normAutofit/>
          </a:bodyPr>
          <a:lstStyle/>
          <a:p>
            <a:endParaRPr lang="en-GB" dirty="0"/>
          </a:p>
        </p:txBody>
      </p:sp>
      <p:sp>
        <p:nvSpPr>
          <p:cNvPr id="4" name="Slide Number Placeholder 3"/>
          <p:cNvSpPr>
            <a:spLocks noGrp="1"/>
          </p:cNvSpPr>
          <p:nvPr>
            <p:ph type="sldNum" sz="quarter" idx="4294967295"/>
          </p:nvPr>
        </p:nvSpPr>
        <p:spPr>
          <a:xfrm>
            <a:off x="7010400" y="6356350"/>
            <a:ext cx="2133600" cy="365125"/>
          </a:xfrm>
          <a:prstGeom prst="bracketPair">
            <a:avLst>
              <a:gd name="adj" fmla="val 17949"/>
            </a:avLst>
          </a:prstGeom>
        </p:spPr>
        <p:txBody>
          <a:bodyPr>
            <a:normAutofit fontScale="92500" lnSpcReduction="10000"/>
          </a:bodyPr>
          <a:lstStyle/>
          <a:p>
            <a:fld id="{7ABDF75D-F3D2-4A07-8906-B8061A4BC831}" type="slidenum">
              <a:rPr lang="en-GB" smtClean="0"/>
              <a:pPr/>
              <a:t>1</a:t>
            </a:fld>
            <a:endParaRPr lang="en-GB"/>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Suzanne Breen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2009 Judge ruled that Art 2 (Right to life) of Suzanne Breen was breached</a:t>
            </a:r>
          </a:p>
          <a:p>
            <a:r>
              <a:rPr lang="en-US" dirty="0"/>
              <a:t>E</a:t>
            </a:r>
            <a:r>
              <a:rPr lang="en-US" dirty="0" smtClean="0"/>
              <a:t>ditor of Ireland’s Sunday Tribune</a:t>
            </a:r>
          </a:p>
          <a:p>
            <a:r>
              <a:rPr lang="en-US" dirty="0" smtClean="0"/>
              <a:t>She had police notes and phone call records from Real IRA group</a:t>
            </a:r>
          </a:p>
          <a:p>
            <a:r>
              <a:rPr lang="en-US" dirty="0" smtClean="0"/>
              <a:t>Court ruled that if she disclosed info her life would be in danger</a:t>
            </a:r>
            <a:endParaRPr lang="en-US" dirty="0"/>
          </a:p>
        </p:txBody>
      </p:sp>
      <p:pic>
        <p:nvPicPr>
          <p:cNvPr id="5" name="Content Placeholder 4" descr="gangcat.jpg"/>
          <p:cNvPicPr>
            <a:picLocks noGrp="1" noChangeAspect="1"/>
          </p:cNvPicPr>
          <p:nvPr>
            <p:ph sz="half" idx="2"/>
          </p:nvPr>
        </p:nvPicPr>
        <p:blipFill>
          <a:blip r:embed="rId2">
            <a:extLst>
              <a:ext uri="{28A0092B-C50C-407E-A947-70E740481C1C}">
                <a14:useLocalDpi xmlns:a14="http://schemas.microsoft.com/office/drawing/2010/main" val="0"/>
              </a:ext>
            </a:extLst>
          </a:blip>
          <a:srcRect t="-67" b="-67"/>
          <a:stretch>
            <a:fillRect/>
          </a:stretch>
        </p:blipFill>
        <p:spPr>
          <a:xfrm>
            <a:off x="4419600" y="692696"/>
            <a:ext cx="3657600" cy="5433784"/>
          </a:xfrm>
        </p:spPr>
      </p:pic>
    </p:spTree>
    <p:extLst>
      <p:ext uri="{BB962C8B-B14F-4D97-AF65-F5344CB8AC3E}">
        <p14:creationId xmlns:p14="http://schemas.microsoft.com/office/powerpoint/2010/main" val="407605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Guardian &amp; Sarah </a:t>
            </a:r>
            <a:r>
              <a:rPr lang="en-US" dirty="0" err="1" smtClean="0"/>
              <a:t>Tisdall</a:t>
            </a:r>
            <a:endParaRPr lang="en-US" dirty="0"/>
          </a:p>
        </p:txBody>
      </p:sp>
      <p:sp>
        <p:nvSpPr>
          <p:cNvPr id="3" name="Content Placeholder 2"/>
          <p:cNvSpPr>
            <a:spLocks noGrp="1"/>
          </p:cNvSpPr>
          <p:nvPr>
            <p:ph idx="1"/>
          </p:nvPr>
        </p:nvSpPr>
        <p:spPr/>
        <p:txBody>
          <a:bodyPr>
            <a:normAutofit lnSpcReduction="10000"/>
          </a:bodyPr>
          <a:lstStyle/>
          <a:p>
            <a:r>
              <a:rPr lang="en-US" sz="2500" b="1" dirty="0" smtClean="0"/>
              <a:t>NATIONAL SECURITY</a:t>
            </a:r>
          </a:p>
          <a:p>
            <a:r>
              <a:rPr lang="en-US" sz="2500" dirty="0" smtClean="0"/>
              <a:t>1983 The Guardian was ordered to return a leaked photocopy of a </a:t>
            </a:r>
            <a:r>
              <a:rPr lang="en-US" sz="2500" dirty="0" err="1" smtClean="0"/>
              <a:t>MoD</a:t>
            </a:r>
            <a:r>
              <a:rPr lang="en-US" sz="2500" dirty="0" smtClean="0"/>
              <a:t> doc revealing strategy for US Cruise nuclear missiles, due to be based in the UK. </a:t>
            </a:r>
          </a:p>
          <a:p>
            <a:r>
              <a:rPr lang="en-US" sz="2500" dirty="0" smtClean="0"/>
              <a:t>Guardian didn’t know the name of the source, BUT thought you could guess from </a:t>
            </a:r>
            <a:r>
              <a:rPr lang="en-US" sz="2500" dirty="0" err="1" smtClean="0"/>
              <a:t>analysing</a:t>
            </a:r>
            <a:r>
              <a:rPr lang="en-US" sz="2500" dirty="0" smtClean="0"/>
              <a:t> the doc</a:t>
            </a:r>
          </a:p>
          <a:p>
            <a:r>
              <a:rPr lang="en-US" sz="2500" dirty="0" err="1" smtClean="0"/>
              <a:t>HoL</a:t>
            </a:r>
            <a:r>
              <a:rPr lang="en-US" sz="2500" dirty="0" smtClean="0"/>
              <a:t> said that the interests of national security required disclosure of the informant’s ID – find the leak in the </a:t>
            </a:r>
            <a:r>
              <a:rPr lang="en-US" sz="2500" dirty="0" err="1" smtClean="0"/>
              <a:t>MoD</a:t>
            </a:r>
            <a:endParaRPr lang="en-US" sz="2500" dirty="0" smtClean="0"/>
          </a:p>
          <a:p>
            <a:r>
              <a:rPr lang="en-US" sz="2500" dirty="0" smtClean="0"/>
              <a:t>Sarah </a:t>
            </a:r>
            <a:r>
              <a:rPr lang="en-US" sz="2500" dirty="0" err="1" smtClean="0"/>
              <a:t>Tisdall</a:t>
            </a:r>
            <a:r>
              <a:rPr lang="en-US" sz="2500" dirty="0" smtClean="0"/>
              <a:t>, Foreign Office clerk was convicted under Official Secrets Act </a:t>
            </a:r>
            <a:r>
              <a:rPr lang="en-US" sz="2500" dirty="0" smtClean="0"/>
              <a:t>+ 6 months jail</a:t>
            </a:r>
          </a:p>
          <a:p>
            <a:r>
              <a:rPr lang="en-US" sz="2500" i="1" dirty="0" smtClean="0"/>
              <a:t>What if the Guardian had burned doc after using it?</a:t>
            </a:r>
            <a:endParaRPr lang="en-US" sz="2500" i="1" dirty="0"/>
          </a:p>
        </p:txBody>
      </p:sp>
    </p:spTree>
    <p:extLst>
      <p:ext uri="{BB962C8B-B14F-4D97-AF65-F5344CB8AC3E}">
        <p14:creationId xmlns:p14="http://schemas.microsoft.com/office/powerpoint/2010/main" val="372083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Ashworth Hospital cases</a:t>
            </a:r>
            <a:endParaRPr lang="en-US" dirty="0"/>
          </a:p>
        </p:txBody>
      </p:sp>
      <p:sp>
        <p:nvSpPr>
          <p:cNvPr id="3" name="Content Placeholder 2"/>
          <p:cNvSpPr>
            <a:spLocks noGrp="1"/>
          </p:cNvSpPr>
          <p:nvPr>
            <p:ph idx="1"/>
          </p:nvPr>
        </p:nvSpPr>
        <p:spPr/>
        <p:txBody>
          <a:bodyPr/>
          <a:lstStyle/>
          <a:p>
            <a:r>
              <a:rPr lang="en-US" dirty="0" smtClean="0"/>
              <a:t>2000 Ashworth High Security Hospital obtained an order that the Daily Mirror disclose source of a story on Moors murdered Ian Brady and his treatment at hospital</a:t>
            </a:r>
          </a:p>
          <a:p>
            <a:r>
              <a:rPr lang="en-US" dirty="0" smtClean="0"/>
              <a:t>Brady killed five children, Greater Manchester, some sexually assaulted</a:t>
            </a:r>
          </a:p>
          <a:p>
            <a:r>
              <a:rPr lang="en-US" dirty="0" smtClean="0"/>
              <a:t>2002 Court of Appeal and </a:t>
            </a:r>
            <a:r>
              <a:rPr lang="en-US" dirty="0" err="1" smtClean="0"/>
              <a:t>HoL</a:t>
            </a:r>
            <a:r>
              <a:rPr lang="en-US" dirty="0" smtClean="0"/>
              <a:t> said that while disclosing sources had a “chilling effect” on freedom of the press it was “necessary, and proportionate and justified”</a:t>
            </a:r>
          </a:p>
          <a:p>
            <a:r>
              <a:rPr lang="en-US" dirty="0" smtClean="0"/>
              <a:t>Freelance journo Robin </a:t>
            </a:r>
            <a:r>
              <a:rPr lang="en-US" dirty="0" err="1" smtClean="0"/>
              <a:t>Ackroyd</a:t>
            </a:r>
            <a:r>
              <a:rPr lang="en-US" dirty="0" smtClean="0"/>
              <a:t> said he wrote story, but refused to reveal sources</a:t>
            </a:r>
          </a:p>
          <a:p>
            <a:r>
              <a:rPr lang="en-US" dirty="0" smtClean="0"/>
              <a:t>2003 went to full trial because </a:t>
            </a:r>
            <a:r>
              <a:rPr lang="en-US" dirty="0" err="1" smtClean="0"/>
              <a:t>Ackroyd’s</a:t>
            </a:r>
            <a:r>
              <a:rPr lang="en-US" dirty="0" smtClean="0"/>
              <a:t> source was not paid</a:t>
            </a:r>
          </a:p>
          <a:p>
            <a:r>
              <a:rPr lang="en-US" dirty="0" smtClean="0"/>
              <a:t>2006 judge ruled in </a:t>
            </a:r>
            <a:r>
              <a:rPr lang="en-US" dirty="0" err="1" smtClean="0"/>
              <a:t>favour</a:t>
            </a:r>
            <a:r>
              <a:rPr lang="en-US" dirty="0" smtClean="0"/>
              <a:t> of </a:t>
            </a:r>
            <a:r>
              <a:rPr lang="en-US" dirty="0" err="1" smtClean="0"/>
              <a:t>Ackroyd</a:t>
            </a:r>
            <a:r>
              <a:rPr lang="en-US" dirty="0" smtClean="0"/>
              <a:t>, need for patient confidentiality files is not enough to override freedom of press</a:t>
            </a:r>
          </a:p>
          <a:p>
            <a:pPr marL="114300" indent="0">
              <a:buNone/>
            </a:pPr>
            <a:endParaRPr lang="en-US" dirty="0"/>
          </a:p>
        </p:txBody>
      </p:sp>
    </p:spTree>
    <p:extLst>
      <p:ext uri="{BB962C8B-B14F-4D97-AF65-F5344CB8AC3E}">
        <p14:creationId xmlns:p14="http://schemas.microsoft.com/office/powerpoint/2010/main" val="156683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2397E2"/>
                </a:solidFill>
              </a:rPr>
              <a:t>Is the disclosure of the source necessary?</a:t>
            </a:r>
            <a:endParaRPr lang="en-GB" dirty="0">
              <a:solidFill>
                <a:srgbClr val="2397E2"/>
              </a:solidFill>
            </a:endParaRPr>
          </a:p>
        </p:txBody>
      </p:sp>
      <p:sp>
        <p:nvSpPr>
          <p:cNvPr id="3" name="Content Placeholder 2"/>
          <p:cNvSpPr>
            <a:spLocks noGrp="1"/>
          </p:cNvSpPr>
          <p:nvPr>
            <p:ph idx="1"/>
          </p:nvPr>
        </p:nvSpPr>
        <p:spPr/>
        <p:txBody>
          <a:bodyPr>
            <a:normAutofit/>
          </a:bodyPr>
          <a:lstStyle/>
          <a:p>
            <a:r>
              <a:rPr lang="en-GB" dirty="0" smtClean="0"/>
              <a:t>3 stage test formulated by counsel in Ashworth Security Hospital v MGN Ltd [2001] FSR 559</a:t>
            </a:r>
          </a:p>
          <a:p>
            <a:pPr lvl="1"/>
            <a:r>
              <a:rPr lang="en-GB" dirty="0" smtClean="0"/>
              <a:t>a. Are the interests of justice engaged?</a:t>
            </a:r>
          </a:p>
          <a:p>
            <a:pPr lvl="1"/>
            <a:r>
              <a:rPr lang="en-GB" dirty="0" smtClean="0"/>
              <a:t>b. If so, the court has to consider whether disclosure is necessary to achieve the relevant ends of justice</a:t>
            </a:r>
          </a:p>
          <a:p>
            <a:pPr lvl="1"/>
            <a:r>
              <a:rPr lang="en-GB" dirty="0" smtClean="0"/>
              <a:t>c. As a matter of discretion, court then has to  weigh the specific interests of claimant  against the public interest in the protection of the source.</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2397E2"/>
                </a:solidFill>
              </a:rPr>
              <a:t>EFFECT OF HUMAN RIGHTS</a:t>
            </a:r>
            <a:endParaRPr lang="en-GB" dirty="0">
              <a:solidFill>
                <a:srgbClr val="2397E2"/>
              </a:solidFill>
            </a:endParaRPr>
          </a:p>
        </p:txBody>
      </p:sp>
      <p:sp>
        <p:nvSpPr>
          <p:cNvPr id="3" name="Content Placeholder 2"/>
          <p:cNvSpPr>
            <a:spLocks noGrp="1"/>
          </p:cNvSpPr>
          <p:nvPr>
            <p:ph idx="1"/>
          </p:nvPr>
        </p:nvSpPr>
        <p:spPr/>
        <p:txBody>
          <a:bodyPr>
            <a:normAutofit/>
          </a:bodyPr>
          <a:lstStyle/>
          <a:p>
            <a:r>
              <a:rPr lang="en-GB" dirty="0" smtClean="0"/>
              <a:t>SEE COMMENTS OF </a:t>
            </a:r>
            <a:r>
              <a:rPr lang="en-GB" dirty="0" err="1" smtClean="0"/>
              <a:t>ECtHR</a:t>
            </a:r>
            <a:r>
              <a:rPr lang="en-GB" dirty="0" smtClean="0"/>
              <a:t> IN -  Goodwin, </a:t>
            </a:r>
            <a:r>
              <a:rPr lang="en-GB" dirty="0" err="1" smtClean="0"/>
              <a:t>Tillack</a:t>
            </a:r>
            <a:r>
              <a:rPr lang="en-GB" dirty="0" smtClean="0"/>
              <a:t>, </a:t>
            </a:r>
            <a:r>
              <a:rPr lang="en-GB" dirty="0" err="1" smtClean="0"/>
              <a:t>Sanoma</a:t>
            </a:r>
            <a:r>
              <a:rPr lang="en-GB" dirty="0" smtClean="0"/>
              <a:t> and </a:t>
            </a:r>
            <a:r>
              <a:rPr lang="en-GB" dirty="0" err="1" smtClean="0"/>
              <a:t>Interbrew</a:t>
            </a:r>
            <a:endParaRPr lang="en-GB" dirty="0"/>
          </a:p>
          <a:p>
            <a:r>
              <a:rPr lang="en-GB" dirty="0" smtClean="0"/>
              <a:t>Has the Article 10 right to freedom of expression been </a:t>
            </a:r>
            <a:r>
              <a:rPr lang="en-GB" dirty="0" smtClean="0"/>
              <a:t>breached? </a:t>
            </a:r>
          </a:p>
          <a:p>
            <a:r>
              <a:rPr lang="en-GB" dirty="0" smtClean="0"/>
              <a:t>Was </a:t>
            </a:r>
            <a:r>
              <a:rPr lang="en-GB" dirty="0" smtClean="0"/>
              <a:t>it necessary</a:t>
            </a:r>
            <a:r>
              <a:rPr lang="en-GB" dirty="0" smtClean="0"/>
              <a:t>?</a:t>
            </a:r>
          </a:p>
          <a:p>
            <a:r>
              <a:rPr lang="en-GB" dirty="0" smtClean="0"/>
              <a:t>Article 2 – right to life</a:t>
            </a:r>
            <a:endParaRPr lang="en-GB" dirty="0"/>
          </a:p>
          <a:p>
            <a:r>
              <a:rPr lang="en-GB" dirty="0" smtClean="0"/>
              <a:t>Promotes role of press as a watchdog -  sometimes</a:t>
            </a:r>
            <a:r>
              <a:rPr lang="en-GB" dirty="0" smtClean="0"/>
              <a:t>!</a:t>
            </a:r>
          </a:p>
          <a:p>
            <a:r>
              <a:rPr lang="en-GB" b="1" dirty="0" smtClean="0"/>
              <a:t>Recognise that it is necessary to protect journalists’ sources to uphold human rights and freedom???</a:t>
            </a:r>
            <a:endParaRPr lang="en-GB" b="1" dirty="0"/>
          </a:p>
        </p:txBody>
      </p:sp>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7ABDF75D-F3D2-4A07-8906-B8061A4BC831}" type="slidenum">
              <a:rPr lang="en-GB" smtClean="0"/>
              <a:pPr/>
              <a:t>14</a:t>
            </a:fld>
            <a:endParaRPr lang="en-GB"/>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Goodwin Case</a:t>
            </a:r>
            <a:endParaRPr lang="en-US" dirty="0"/>
          </a:p>
        </p:txBody>
      </p:sp>
      <p:sp>
        <p:nvSpPr>
          <p:cNvPr id="3" name="Content Placeholder 2"/>
          <p:cNvSpPr>
            <a:spLocks noGrp="1"/>
          </p:cNvSpPr>
          <p:nvPr>
            <p:ph idx="1"/>
          </p:nvPr>
        </p:nvSpPr>
        <p:spPr/>
        <p:txBody>
          <a:bodyPr/>
          <a:lstStyle/>
          <a:p>
            <a:r>
              <a:rPr lang="en-US" dirty="0" smtClean="0"/>
              <a:t>Bill Goodwin, trainee reporter on the Engineer magazine</a:t>
            </a:r>
          </a:p>
          <a:p>
            <a:r>
              <a:rPr lang="en-US" dirty="0"/>
              <a:t>1989 High Court ordered </a:t>
            </a:r>
            <a:r>
              <a:rPr lang="en-US" dirty="0" smtClean="0"/>
              <a:t>him to reveal source for story on engineering company’s financial problems</a:t>
            </a:r>
          </a:p>
          <a:p>
            <a:r>
              <a:rPr lang="en-US" dirty="0" smtClean="0"/>
              <a:t>REFUSED</a:t>
            </a:r>
          </a:p>
          <a:p>
            <a:r>
              <a:rPr lang="en-US" dirty="0" smtClean="0"/>
              <a:t>Fined 5,000 pounds for Contempt of Court</a:t>
            </a:r>
          </a:p>
          <a:p>
            <a:r>
              <a:rPr lang="en-US" dirty="0" smtClean="0"/>
              <a:t>Court of Appeal and </a:t>
            </a:r>
            <a:r>
              <a:rPr lang="en-US" dirty="0" err="1" smtClean="0"/>
              <a:t>HoL</a:t>
            </a:r>
            <a:r>
              <a:rPr lang="en-US" dirty="0" smtClean="0"/>
              <a:t> held up the decisi</a:t>
            </a:r>
            <a:r>
              <a:rPr lang="en-US" dirty="0" smtClean="0"/>
              <a:t>on because the company had a right to know who was leaking information</a:t>
            </a:r>
          </a:p>
          <a:p>
            <a:r>
              <a:rPr lang="en-US" dirty="0" smtClean="0"/>
              <a:t>1996 ECHR ruled that UK courts had breached Goodwin’s  Art 10 (Freedom of Expression and Info)</a:t>
            </a:r>
          </a:p>
          <a:p>
            <a:r>
              <a:rPr lang="en-US" sz="3000" b="1" dirty="0" smtClean="0"/>
              <a:t>Right to protect journalistic sources is a basic condition for press freedom</a:t>
            </a:r>
            <a:endParaRPr lang="en-US" sz="3000" b="1" dirty="0"/>
          </a:p>
        </p:txBody>
      </p:sp>
    </p:spTree>
    <p:extLst>
      <p:ext uri="{BB962C8B-B14F-4D97-AF65-F5344CB8AC3E}">
        <p14:creationId xmlns:p14="http://schemas.microsoft.com/office/powerpoint/2010/main" val="329400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Text Placeholder 2"/>
          <p:cNvSpPr>
            <a:spLocks noGrp="1"/>
          </p:cNvSpPr>
          <p:nvPr>
            <p:ph type="body" sz="half" idx="2"/>
          </p:nvPr>
        </p:nvSpPr>
        <p:spPr/>
        <p:txBody>
          <a:bodyPr/>
          <a:lstStyle/>
          <a:p>
            <a:r>
              <a:rPr lang="en-US" dirty="0" smtClean="0"/>
              <a:t>Look at the </a:t>
            </a:r>
            <a:r>
              <a:rPr lang="en-US" dirty="0" err="1" smtClean="0"/>
              <a:t>Sanoma</a:t>
            </a:r>
            <a:r>
              <a:rPr lang="en-US" dirty="0" smtClean="0"/>
              <a:t> and Goodwin cases. What approach does the ECHR take to the protection of journalists sources?</a:t>
            </a:r>
            <a:endParaRPr lang="en-US" dirty="0"/>
          </a:p>
        </p:txBody>
      </p:sp>
      <p:pic>
        <p:nvPicPr>
          <p:cNvPr id="5" name="Content Placeholder 4" descr="tumblr_nmxef3Xjpg1tojsh5o1_1280.jpg"/>
          <p:cNvPicPr>
            <a:picLocks noGrp="1" noChangeAspect="1"/>
          </p:cNvPicPr>
          <p:nvPr>
            <p:ph sz="quarter" idx="13"/>
          </p:nvPr>
        </p:nvPicPr>
        <p:blipFill>
          <a:blip r:embed="rId2">
            <a:extLst>
              <a:ext uri="{28A0092B-C50C-407E-A947-70E740481C1C}">
                <a14:useLocalDpi xmlns:a14="http://schemas.microsoft.com/office/drawing/2010/main" val="0"/>
              </a:ext>
            </a:extLst>
          </a:blip>
          <a:srcRect t="13671" b="13671"/>
          <a:stretch>
            <a:fillRect/>
          </a:stretch>
        </p:blipFill>
        <p:spPr/>
      </p:pic>
    </p:spTree>
    <p:extLst>
      <p:ext uri="{BB962C8B-B14F-4D97-AF65-F5344CB8AC3E}">
        <p14:creationId xmlns:p14="http://schemas.microsoft.com/office/powerpoint/2010/main" val="295797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2397E2"/>
                </a:solidFill>
              </a:rPr>
              <a:t>A dilemma for journalists?</a:t>
            </a:r>
            <a:endParaRPr lang="en-GB" dirty="0">
              <a:solidFill>
                <a:srgbClr val="2397E2"/>
              </a:solidFill>
            </a:endParaRPr>
          </a:p>
        </p:txBody>
      </p:sp>
      <p:sp>
        <p:nvSpPr>
          <p:cNvPr id="3" name="Content Placeholder 2"/>
          <p:cNvSpPr>
            <a:spLocks noGrp="1"/>
          </p:cNvSpPr>
          <p:nvPr>
            <p:ph idx="1"/>
          </p:nvPr>
        </p:nvSpPr>
        <p:spPr/>
        <p:txBody>
          <a:bodyPr/>
          <a:lstStyle/>
          <a:p>
            <a:r>
              <a:rPr lang="en-GB" dirty="0" smtClean="0"/>
              <a:t>The ethical problems</a:t>
            </a:r>
          </a:p>
          <a:p>
            <a:r>
              <a:rPr lang="en-GB" dirty="0" smtClean="0"/>
              <a:t>The effect of maintaining the confidence – see </a:t>
            </a:r>
            <a:r>
              <a:rPr lang="en-GB" dirty="0" err="1" smtClean="0"/>
              <a:t>Ackroyd</a:t>
            </a:r>
            <a:endParaRPr lang="en-GB" dirty="0" smtClean="0"/>
          </a:p>
          <a:p>
            <a:pPr lvl="1"/>
            <a:r>
              <a:rPr lang="en-GB" dirty="0" smtClean="0"/>
              <a:t>Journo source of Ashworth hospital story</a:t>
            </a:r>
            <a:endParaRPr lang="en-GB" dirty="0" smtClean="0"/>
          </a:p>
          <a:p>
            <a:r>
              <a:rPr lang="en-GB" dirty="0" smtClean="0"/>
              <a:t>The effect of NOT maintaining the confidence -  see e.g. of Nick Martin-</a:t>
            </a:r>
            <a:r>
              <a:rPr lang="en-GB" dirty="0" smtClean="0"/>
              <a:t>Clark</a:t>
            </a:r>
          </a:p>
          <a:p>
            <a:r>
              <a:rPr lang="en-GB" b="1" dirty="0" smtClean="0"/>
              <a:t>HANDOUT AND DISCUSS</a:t>
            </a:r>
            <a:endParaRPr lang="en-GB" b="1" dirty="0" smtClean="0"/>
          </a:p>
          <a:p>
            <a:r>
              <a:rPr lang="en-GB" sz="5000" dirty="0" smtClean="0"/>
              <a:t>What would </a:t>
            </a:r>
            <a:r>
              <a:rPr lang="en-GB" sz="5000" dirty="0" smtClean="0">
                <a:solidFill>
                  <a:srgbClr val="FF0000"/>
                </a:solidFill>
              </a:rPr>
              <a:t>YOU</a:t>
            </a:r>
            <a:r>
              <a:rPr lang="en-GB" sz="5000" dirty="0" smtClean="0"/>
              <a:t> do?</a:t>
            </a:r>
            <a:endParaRPr lang="en-GB" sz="50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Text Placeholder 2"/>
          <p:cNvSpPr>
            <a:spLocks noGrp="1"/>
          </p:cNvSpPr>
          <p:nvPr>
            <p:ph type="body" sz="half" idx="2"/>
          </p:nvPr>
        </p:nvSpPr>
        <p:spPr/>
        <p:txBody>
          <a:bodyPr/>
          <a:lstStyle/>
          <a:p>
            <a:r>
              <a:rPr lang="en-US" dirty="0" smtClean="0"/>
              <a:t>Dee, freelance journalist case</a:t>
            </a:r>
            <a:endParaRPr lang="en-US" dirty="0"/>
          </a:p>
        </p:txBody>
      </p:sp>
      <p:pic>
        <p:nvPicPr>
          <p:cNvPr id="5" name="Content Placeholder 4" descr="poirot cat.jpeg"/>
          <p:cNvPicPr>
            <a:picLocks noGrp="1" noChangeAspect="1"/>
          </p:cNvPicPr>
          <p:nvPr>
            <p:ph sz="quarter" idx="13"/>
          </p:nvPr>
        </p:nvPicPr>
        <p:blipFill>
          <a:blip r:embed="rId2">
            <a:extLst>
              <a:ext uri="{28A0092B-C50C-407E-A947-70E740481C1C}">
                <a14:useLocalDpi xmlns:a14="http://schemas.microsoft.com/office/drawing/2010/main" val="0"/>
              </a:ext>
            </a:extLst>
          </a:blip>
          <a:srcRect l="-8967" r="-8967"/>
          <a:stretch>
            <a:fillRect/>
          </a:stretch>
        </p:blipFill>
        <p:spPr/>
      </p:pic>
    </p:spTree>
    <p:extLst>
      <p:ext uri="{BB962C8B-B14F-4D97-AF65-F5344CB8AC3E}">
        <p14:creationId xmlns:p14="http://schemas.microsoft.com/office/powerpoint/2010/main" val="39642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solidFill>
                  <a:srgbClr val="2397E2"/>
                </a:solidFill>
              </a:rPr>
              <a:t>LEGISLATION ALLOWING SEIZURE AND COMPULSION OF ID OF SOURCES</a:t>
            </a:r>
            <a:endParaRPr lang="en-GB" sz="3000" dirty="0">
              <a:solidFill>
                <a:srgbClr val="2397E2"/>
              </a:solidFill>
            </a:endParaRPr>
          </a:p>
        </p:txBody>
      </p:sp>
      <p:sp>
        <p:nvSpPr>
          <p:cNvPr id="3" name="Content Placeholder 2"/>
          <p:cNvSpPr>
            <a:spLocks noGrp="1"/>
          </p:cNvSpPr>
          <p:nvPr>
            <p:ph idx="1"/>
          </p:nvPr>
        </p:nvSpPr>
        <p:spPr/>
        <p:txBody>
          <a:bodyPr/>
          <a:lstStyle/>
          <a:p>
            <a:r>
              <a:rPr lang="en-GB" b="1" dirty="0" smtClean="0"/>
              <a:t>Police need JUDGE’S APPROVAL to request journalistic info or search premises</a:t>
            </a:r>
          </a:p>
          <a:p>
            <a:r>
              <a:rPr lang="en-GB" dirty="0" smtClean="0"/>
              <a:t>Increased </a:t>
            </a:r>
            <a:r>
              <a:rPr lang="en-GB" dirty="0" smtClean="0"/>
              <a:t>in recent years </a:t>
            </a:r>
            <a:endParaRPr lang="en-GB" dirty="0"/>
          </a:p>
          <a:p>
            <a:r>
              <a:rPr lang="en-GB" dirty="0" smtClean="0"/>
              <a:t>PACE 1984 </a:t>
            </a:r>
            <a:endParaRPr lang="en-GB" dirty="0" smtClean="0"/>
          </a:p>
          <a:p>
            <a:pPr lvl="1"/>
            <a:r>
              <a:rPr lang="en-GB" dirty="0" smtClean="0"/>
              <a:t>Protects “journalistic material” – material acquired or created for the purposes of journalism. </a:t>
            </a:r>
            <a:endParaRPr lang="en-GB" dirty="0" smtClean="0"/>
          </a:p>
          <a:p>
            <a:r>
              <a:rPr lang="en-GB" dirty="0" smtClean="0"/>
              <a:t>RIPA </a:t>
            </a:r>
            <a:r>
              <a:rPr lang="en-GB" dirty="0" smtClean="0"/>
              <a:t>2000</a:t>
            </a:r>
          </a:p>
          <a:p>
            <a:r>
              <a:rPr lang="en-GB" dirty="0" smtClean="0"/>
              <a:t>Terrorism Act 2000</a:t>
            </a:r>
          </a:p>
          <a:p>
            <a:r>
              <a:rPr lang="en-GB" dirty="0" smtClean="0"/>
              <a:t>The Anti-Terrorism Crime &amp; Security Act 2001</a:t>
            </a:r>
          </a:p>
          <a:p>
            <a:r>
              <a:rPr lang="en-GB" dirty="0" smtClean="0"/>
              <a:t>Serious Organised Crime &amp; Police Act 2005 </a:t>
            </a:r>
          </a:p>
          <a:p>
            <a:r>
              <a:rPr lang="en-GB" dirty="0" smtClean="0"/>
              <a:t>And there are more........</a:t>
            </a:r>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Obligation?</a:t>
            </a:r>
            <a:endParaRPr lang="en-US" dirty="0"/>
          </a:p>
        </p:txBody>
      </p:sp>
      <p:sp>
        <p:nvSpPr>
          <p:cNvPr id="3" name="Content Placeholder 2"/>
          <p:cNvSpPr>
            <a:spLocks noGrp="1"/>
          </p:cNvSpPr>
          <p:nvPr>
            <p:ph idx="1"/>
          </p:nvPr>
        </p:nvSpPr>
        <p:spPr/>
        <p:txBody>
          <a:bodyPr/>
          <a:lstStyle/>
          <a:p>
            <a:r>
              <a:rPr lang="en-US" sz="5000" dirty="0" smtClean="0"/>
              <a:t>“Journalists have a moral obligation to protect confidential sources” –Editors’ Code of Practice</a:t>
            </a:r>
          </a:p>
          <a:p>
            <a:r>
              <a:rPr lang="en-US" dirty="0" smtClean="0"/>
              <a:t>NUJ has a similar clause</a:t>
            </a:r>
            <a:endParaRPr lang="en-US" dirty="0"/>
          </a:p>
        </p:txBody>
      </p:sp>
    </p:spTree>
    <p:extLst>
      <p:ext uri="{BB962C8B-B14F-4D97-AF65-F5344CB8AC3E}">
        <p14:creationId xmlns:p14="http://schemas.microsoft.com/office/powerpoint/2010/main" val="3665874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dirty="0" smtClean="0">
                <a:solidFill>
                  <a:srgbClr val="2397E2"/>
                </a:solidFill>
              </a:rPr>
              <a:t>DANGERS OF CHALLENGE OR REFUSAL</a:t>
            </a:r>
            <a:endParaRPr lang="en-GB" sz="3500" dirty="0">
              <a:solidFill>
                <a:srgbClr val="2397E2"/>
              </a:solidFill>
            </a:endParaRPr>
          </a:p>
        </p:txBody>
      </p:sp>
      <p:sp>
        <p:nvSpPr>
          <p:cNvPr id="3" name="Content Placeholder 2"/>
          <p:cNvSpPr>
            <a:spLocks noGrp="1"/>
          </p:cNvSpPr>
          <p:nvPr>
            <p:ph idx="1"/>
          </p:nvPr>
        </p:nvSpPr>
        <p:spPr/>
        <p:txBody>
          <a:bodyPr>
            <a:normAutofit fontScale="92500" lnSpcReduction="10000"/>
          </a:bodyPr>
          <a:lstStyle/>
          <a:p>
            <a:r>
              <a:rPr lang="en-GB" b="1" dirty="0" smtClean="0"/>
              <a:t>R v Central Criminal Court ex parte Martin Bright (2001) (Martin Bright case</a:t>
            </a:r>
            <a:r>
              <a:rPr lang="en-GB" b="1" dirty="0" smtClean="0"/>
              <a:t>)</a:t>
            </a:r>
          </a:p>
          <a:p>
            <a:pPr lvl="1"/>
            <a:r>
              <a:rPr lang="en-GB" dirty="0" smtClean="0"/>
              <a:t>Guardian Journo Martin Bright wrote an article using a letter from a ex MI5 officer saying MI6 officers were involved in a failed attempt to kill Col Gaddafi. </a:t>
            </a:r>
          </a:p>
          <a:p>
            <a:pPr lvl="1"/>
            <a:r>
              <a:rPr lang="en-GB" dirty="0" smtClean="0"/>
              <a:t>Wanted an email letter sent to Bright, to discover email address of MI5 agent who leaked it. </a:t>
            </a:r>
          </a:p>
          <a:p>
            <a:pPr lvl="1"/>
            <a:r>
              <a:rPr lang="en-GB" dirty="0" smtClean="0"/>
              <a:t>Court rejected a police app for Bright to surrender docs</a:t>
            </a:r>
            <a:endParaRPr lang="en-GB" dirty="0" smtClean="0"/>
          </a:p>
          <a:p>
            <a:r>
              <a:rPr lang="en-GB" b="1" dirty="0" smtClean="0"/>
              <a:t>R (on the application of Malik) v Manchester Crown Court (2008) </a:t>
            </a:r>
            <a:endParaRPr lang="en-GB" b="1" dirty="0"/>
          </a:p>
          <a:p>
            <a:pPr lvl="1"/>
            <a:r>
              <a:rPr lang="en-GB" dirty="0"/>
              <a:t>A</a:t>
            </a:r>
            <a:r>
              <a:rPr lang="en-GB" dirty="0" smtClean="0"/>
              <a:t> </a:t>
            </a:r>
            <a:r>
              <a:rPr lang="en-GB" dirty="0"/>
              <a:t>freelance journalist, sought judicial review in respect of the granting of a production order pursuant to the Terrorism Act 2000 </a:t>
            </a:r>
            <a:r>
              <a:rPr lang="en-GB" dirty="0" err="1"/>
              <a:t>Sch</a:t>
            </a:r>
            <a:r>
              <a:rPr lang="en-GB" dirty="0"/>
              <a:t> 5, under which he was required to provide journalistic material to the Manchester police. </a:t>
            </a:r>
            <a:endParaRPr lang="en-GB" dirty="0" smtClean="0"/>
          </a:p>
          <a:p>
            <a:pPr lvl="1"/>
            <a:r>
              <a:rPr lang="en-GB" dirty="0" smtClean="0"/>
              <a:t>The </a:t>
            </a:r>
            <a:r>
              <a:rPr lang="en-GB" dirty="0"/>
              <a:t>material related to a book which C was writing in </a:t>
            </a:r>
            <a:r>
              <a:rPr lang="en-GB" dirty="0" err="1"/>
              <a:t>colloboration</a:t>
            </a:r>
            <a:r>
              <a:rPr lang="en-GB" dirty="0"/>
              <a:t> with B, who claimed at the time to be an ex-associate of Al-</a:t>
            </a:r>
            <a:r>
              <a:rPr lang="en-GB" dirty="0" err="1"/>
              <a:t>Quaeda</a:t>
            </a:r>
            <a:r>
              <a:rPr lang="en-GB" dirty="0"/>
              <a:t>. </a:t>
            </a:r>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2397E2"/>
                </a:solidFill>
              </a:rPr>
              <a:t>PACE 1984</a:t>
            </a:r>
            <a:endParaRPr lang="en-GB" dirty="0">
              <a:solidFill>
                <a:srgbClr val="2397E2"/>
              </a:solidFill>
            </a:endParaRPr>
          </a:p>
        </p:txBody>
      </p:sp>
      <p:sp>
        <p:nvSpPr>
          <p:cNvPr id="3" name="Content Placeholder 2"/>
          <p:cNvSpPr>
            <a:spLocks noGrp="1"/>
          </p:cNvSpPr>
          <p:nvPr>
            <p:ph idx="1"/>
          </p:nvPr>
        </p:nvSpPr>
        <p:spPr/>
        <p:txBody>
          <a:bodyPr>
            <a:normAutofit lnSpcReduction="10000"/>
          </a:bodyPr>
          <a:lstStyle/>
          <a:p>
            <a:r>
              <a:rPr lang="en-GB" dirty="0" smtClean="0"/>
              <a:t>Must apply to High Court judge, recorder or circuit judge</a:t>
            </a:r>
          </a:p>
          <a:p>
            <a:r>
              <a:rPr lang="en-GB" dirty="0" smtClean="0"/>
              <a:t>Judge produces a “</a:t>
            </a:r>
            <a:r>
              <a:rPr lang="en-GB" dirty="0" smtClean="0"/>
              <a:t>production order”</a:t>
            </a:r>
          </a:p>
          <a:p>
            <a:r>
              <a:rPr lang="en-GB" dirty="0" smtClean="0"/>
              <a:t>Allows </a:t>
            </a:r>
            <a:r>
              <a:rPr lang="en-GB" dirty="0"/>
              <a:t>police to apply for a search warrant, Journo doesn’t have to be notified but has to satisfy a circuit judge of need. </a:t>
            </a:r>
            <a:endParaRPr lang="en-GB" dirty="0" smtClean="0"/>
          </a:p>
          <a:p>
            <a:r>
              <a:rPr lang="en-GB" sz="3500" dirty="0" smtClean="0"/>
              <a:t>Journalistic </a:t>
            </a:r>
            <a:r>
              <a:rPr lang="en-GB" sz="3500" dirty="0"/>
              <a:t>material falls within both </a:t>
            </a:r>
            <a:r>
              <a:rPr lang="en-GB" sz="3500" b="1" dirty="0"/>
              <a:t>excluded material (confidential journalistic material) </a:t>
            </a:r>
            <a:r>
              <a:rPr lang="en-GB" sz="3500" dirty="0"/>
              <a:t>and </a:t>
            </a:r>
            <a:r>
              <a:rPr lang="en-GB" sz="3500" b="1" dirty="0"/>
              <a:t>special procedure material (non confidential journalistic material</a:t>
            </a:r>
            <a:r>
              <a:rPr lang="en-GB" sz="3500" b="1" dirty="0" smtClean="0"/>
              <a:t>)</a:t>
            </a:r>
          </a:p>
          <a:p>
            <a:r>
              <a:rPr lang="en-GB" dirty="0" smtClean="0"/>
              <a:t>can </a:t>
            </a:r>
            <a:r>
              <a:rPr lang="en-GB" dirty="0"/>
              <a:t>only be seized by the police if they apply for a warrant under Section 9 </a:t>
            </a:r>
            <a:r>
              <a:rPr lang="en-GB" dirty="0" smtClean="0"/>
              <a:t>of PACE 1984</a:t>
            </a:r>
          </a:p>
        </p:txBody>
      </p:sp>
    </p:spTree>
    <p:extLst>
      <p:ext uri="{BB962C8B-B14F-4D97-AF65-F5344CB8AC3E}">
        <p14:creationId xmlns:p14="http://schemas.microsoft.com/office/powerpoint/2010/main" val="7827241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Excluded Material</a:t>
            </a:r>
            <a:endParaRPr lang="en-US" dirty="0"/>
          </a:p>
        </p:txBody>
      </p:sp>
      <p:sp>
        <p:nvSpPr>
          <p:cNvPr id="3" name="Content Placeholder 2"/>
          <p:cNvSpPr>
            <a:spLocks noGrp="1"/>
          </p:cNvSpPr>
          <p:nvPr>
            <p:ph idx="1"/>
          </p:nvPr>
        </p:nvSpPr>
        <p:spPr/>
        <p:txBody>
          <a:bodyPr>
            <a:noAutofit/>
          </a:bodyPr>
          <a:lstStyle/>
          <a:p>
            <a:r>
              <a:rPr lang="en-GB" b="1" dirty="0"/>
              <a:t>S.8 provisions </a:t>
            </a:r>
            <a:r>
              <a:rPr lang="en-GB" dirty="0"/>
              <a:t>=  ‘Excluded material’ </a:t>
            </a:r>
            <a:r>
              <a:rPr lang="en-GB" b="1" dirty="0"/>
              <a:t>– journalistic material that a person holds in confidence </a:t>
            </a:r>
            <a:r>
              <a:rPr lang="en-GB" b="1" dirty="0" smtClean="0"/>
              <a:t>CONFIDENTIAL</a:t>
            </a:r>
          </a:p>
          <a:p>
            <a:pPr lvl="1"/>
            <a:r>
              <a:rPr lang="en-GB" sz="2000" dirty="0" smtClean="0"/>
              <a:t>For </a:t>
            </a:r>
            <a:r>
              <a:rPr lang="en-GB" sz="2000" dirty="0"/>
              <a:t>example: stolen material doesn’t count because it would be liable for instant surrender under Theft Act 1968</a:t>
            </a:r>
            <a:r>
              <a:rPr lang="en-GB" sz="2000" dirty="0" smtClean="0"/>
              <a:t>.</a:t>
            </a:r>
          </a:p>
          <a:p>
            <a:r>
              <a:rPr lang="en-GB" dirty="0"/>
              <a:t>…will only be granted where the judge has reasonable grounds to believe that such material  exists at premises specified in the application and that:</a:t>
            </a:r>
          </a:p>
          <a:p>
            <a:pPr lvl="1"/>
            <a:r>
              <a:rPr lang="en-GB" sz="2200" dirty="0"/>
              <a:t>Another statute would, were it not for the protection of such material given by PACE have allowed a police officer access to  such material and</a:t>
            </a:r>
          </a:p>
          <a:p>
            <a:pPr lvl="1"/>
            <a:r>
              <a:rPr lang="en-GB" sz="2200" dirty="0"/>
              <a:t>Such access would have been </a:t>
            </a:r>
            <a:r>
              <a:rPr lang="en-GB" sz="2200" dirty="0" smtClean="0"/>
              <a:t>appropriate</a:t>
            </a:r>
            <a:endParaRPr lang="en-GB" sz="2200" dirty="0"/>
          </a:p>
        </p:txBody>
      </p:sp>
    </p:spTree>
    <p:extLst>
      <p:ext uri="{BB962C8B-B14F-4D97-AF65-F5344CB8AC3E}">
        <p14:creationId xmlns:p14="http://schemas.microsoft.com/office/powerpoint/2010/main" val="123478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rgbClr val="2397E2"/>
                </a:solidFill>
              </a:rPr>
              <a:t>Material  held in confidence when..</a:t>
            </a:r>
            <a:endParaRPr lang="en-GB" sz="4000" dirty="0">
              <a:solidFill>
                <a:srgbClr val="2397E2"/>
              </a:solidFill>
            </a:endParaRPr>
          </a:p>
        </p:txBody>
      </p:sp>
      <p:sp>
        <p:nvSpPr>
          <p:cNvPr id="3" name="Content Placeholder 2"/>
          <p:cNvSpPr>
            <a:spLocks noGrp="1"/>
          </p:cNvSpPr>
          <p:nvPr>
            <p:ph idx="1"/>
          </p:nvPr>
        </p:nvSpPr>
        <p:spPr/>
        <p:txBody>
          <a:bodyPr>
            <a:normAutofit fontScale="92500" lnSpcReduction="10000"/>
          </a:bodyPr>
          <a:lstStyle/>
          <a:p>
            <a:r>
              <a:rPr lang="en-GB" sz="3500" dirty="0" smtClean="0"/>
              <a:t>A. they hold it subject to </a:t>
            </a:r>
            <a:r>
              <a:rPr lang="en-GB" sz="3500" dirty="0" smtClean="0"/>
              <a:t>an </a:t>
            </a:r>
            <a:r>
              <a:rPr lang="en-GB" sz="3500" dirty="0" smtClean="0"/>
              <a:t>express or implied undertaking to hold it in confidence or subject </a:t>
            </a:r>
            <a:r>
              <a:rPr lang="en-GB" sz="3500" dirty="0" smtClean="0"/>
              <a:t>to </a:t>
            </a:r>
            <a:r>
              <a:rPr lang="en-GB" sz="3500" dirty="0" smtClean="0"/>
              <a:t>a restriction on disclosure or an obligation of secrecy contained in any Act of Parliament and </a:t>
            </a:r>
          </a:p>
          <a:p>
            <a:r>
              <a:rPr lang="en-GB" sz="3500" dirty="0" smtClean="0"/>
              <a:t>B. it has been continuously held (by one or more persons) subject to  such an undertaking, restriction or obligation since it was first acquired or created for the purposes of journalism</a:t>
            </a:r>
            <a:r>
              <a:rPr lang="en-GB" dirty="0" smtClean="0"/>
              <a:t>.</a:t>
            </a:r>
          </a:p>
          <a:p>
            <a:endParaRPr lang="en-GB" dirty="0"/>
          </a:p>
        </p:txBody>
      </p:sp>
    </p:spTree>
    <p:extLst>
      <p:ext uri="{BB962C8B-B14F-4D97-AF65-F5344CB8AC3E}">
        <p14:creationId xmlns:p14="http://schemas.microsoft.com/office/powerpoint/2010/main" val="195599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rgbClr val="2397E2"/>
                </a:solidFill>
              </a:rPr>
              <a:t>‘SPECIAL PROCEDURE’ MATERIAL</a:t>
            </a:r>
            <a:endParaRPr lang="en-GB" sz="4000" dirty="0">
              <a:solidFill>
                <a:srgbClr val="2397E2"/>
              </a:solidFill>
            </a:endParaRPr>
          </a:p>
        </p:txBody>
      </p:sp>
      <p:sp>
        <p:nvSpPr>
          <p:cNvPr id="3" name="Content Placeholder 2"/>
          <p:cNvSpPr>
            <a:spLocks noGrp="1"/>
          </p:cNvSpPr>
          <p:nvPr>
            <p:ph idx="1"/>
          </p:nvPr>
        </p:nvSpPr>
        <p:spPr/>
        <p:txBody>
          <a:bodyPr>
            <a:normAutofit/>
          </a:bodyPr>
          <a:lstStyle/>
          <a:p>
            <a:r>
              <a:rPr lang="en-GB" sz="3500" b="1" dirty="0" smtClean="0"/>
              <a:t>NON CONFIDENTIAL JOURNALISTIC MATERIAL</a:t>
            </a:r>
            <a:endParaRPr lang="en-GB" sz="3500" b="1" dirty="0" smtClean="0"/>
          </a:p>
          <a:p>
            <a:r>
              <a:rPr lang="en-GB" sz="3500" dirty="0" smtClean="0"/>
              <a:t>Procedure for seizure more relaxed</a:t>
            </a:r>
          </a:p>
          <a:p>
            <a:r>
              <a:rPr lang="en-GB" sz="3500" dirty="0" smtClean="0"/>
              <a:t>Application to  circuit  judge (Crown Court Judge) required. </a:t>
            </a:r>
            <a:endParaRPr lang="en-GB" sz="3500" dirty="0" smtClean="0"/>
          </a:p>
          <a:p>
            <a:r>
              <a:rPr lang="en-GB" sz="3500" dirty="0" smtClean="0"/>
              <a:t>Parties </a:t>
            </a:r>
            <a:r>
              <a:rPr lang="en-GB" sz="3500" dirty="0" smtClean="0"/>
              <a:t>can make </a:t>
            </a:r>
            <a:r>
              <a:rPr lang="en-GB" sz="3500" dirty="0" smtClean="0"/>
              <a:t>representations</a:t>
            </a:r>
            <a:endParaRPr lang="en-GB" sz="3500"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2397E2"/>
                </a:solidFill>
              </a:rPr>
              <a:t>‘………..a serious inroad….’</a:t>
            </a:r>
            <a:endParaRPr lang="en-GB" dirty="0">
              <a:solidFill>
                <a:srgbClr val="2397E2"/>
              </a:solidFill>
            </a:endParaRPr>
          </a:p>
        </p:txBody>
      </p:sp>
      <p:sp>
        <p:nvSpPr>
          <p:cNvPr id="3" name="Content Placeholder 2"/>
          <p:cNvSpPr>
            <a:spLocks noGrp="1"/>
          </p:cNvSpPr>
          <p:nvPr>
            <p:ph idx="1"/>
          </p:nvPr>
        </p:nvSpPr>
        <p:spPr/>
        <p:txBody>
          <a:bodyPr>
            <a:normAutofit/>
          </a:bodyPr>
          <a:lstStyle/>
          <a:p>
            <a:r>
              <a:rPr lang="en-GB" dirty="0" smtClean="0"/>
              <a:t>‘The special procedure…...is a serious inroad upon the liberty of the subject. The responsibility for ensuring that the procedure is not abused lies with circuit judges. It is of cardinal importance that circuit judges should be scrupulous in discharging that responsibility.</a:t>
            </a:r>
            <a:r>
              <a:rPr lang="en-GB" dirty="0" smtClean="0"/>
              <a:t>’ </a:t>
            </a:r>
            <a:r>
              <a:rPr lang="en-GB" b="1" dirty="0" smtClean="0"/>
              <a:t>(</a:t>
            </a:r>
            <a:r>
              <a:rPr lang="en-GB" b="1" dirty="0" smtClean="0"/>
              <a:t>R v Maidstone Crown Court ex pa </a:t>
            </a:r>
            <a:r>
              <a:rPr lang="en-GB" b="1" dirty="0" err="1" smtClean="0"/>
              <a:t>Waitt</a:t>
            </a:r>
            <a:r>
              <a:rPr lang="en-GB" b="1" dirty="0" smtClean="0"/>
              <a:t> [1988] </a:t>
            </a:r>
            <a:r>
              <a:rPr lang="en-GB" b="1" dirty="0" err="1" smtClean="0"/>
              <a:t>Crim</a:t>
            </a:r>
            <a:r>
              <a:rPr lang="en-GB" b="1" dirty="0" smtClean="0"/>
              <a:t> LR 384</a:t>
            </a:r>
            <a:r>
              <a:rPr lang="en-GB" b="1" dirty="0" smtClean="0"/>
              <a:t>)</a:t>
            </a:r>
          </a:p>
          <a:p>
            <a:r>
              <a:rPr lang="en-GB" dirty="0" smtClean="0"/>
              <a:t>PACE 1984 balances two interests:</a:t>
            </a:r>
          </a:p>
          <a:p>
            <a:pPr lvl="1"/>
            <a:r>
              <a:rPr lang="en-GB" dirty="0" smtClean="0"/>
              <a:t>public </a:t>
            </a:r>
            <a:r>
              <a:rPr lang="en-GB" dirty="0"/>
              <a:t>interest in the effective investigation and prosecution of </a:t>
            </a:r>
            <a:r>
              <a:rPr lang="en-GB" dirty="0" smtClean="0"/>
              <a:t>crime</a:t>
            </a:r>
          </a:p>
          <a:p>
            <a:pPr lvl="1"/>
            <a:r>
              <a:rPr lang="en-GB" dirty="0" smtClean="0"/>
              <a:t>public </a:t>
            </a:r>
            <a:r>
              <a:rPr lang="en-GB" dirty="0"/>
              <a:t>interest in protecting the personal and property rights of citizens against infringement and invasion.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Content Placeholder 2"/>
          <p:cNvSpPr>
            <a:spLocks noGrp="1"/>
          </p:cNvSpPr>
          <p:nvPr>
            <p:ph idx="1"/>
          </p:nvPr>
        </p:nvSpPr>
        <p:spPr/>
        <p:txBody>
          <a:bodyPr>
            <a:normAutofit fontScale="92500" lnSpcReduction="20000"/>
          </a:bodyPr>
          <a:lstStyle/>
          <a:p>
            <a:r>
              <a:rPr lang="en-US" sz="4100" dirty="0" smtClean="0"/>
              <a:t>Sometimes police want unpublished photos and footage</a:t>
            </a:r>
          </a:p>
          <a:p>
            <a:r>
              <a:rPr lang="en-US" sz="4100" dirty="0" smtClean="0"/>
              <a:t>To identify other people (i.e. at riots)</a:t>
            </a:r>
          </a:p>
          <a:p>
            <a:r>
              <a:rPr lang="en-US" sz="4100" dirty="0" smtClean="0"/>
              <a:t>If </a:t>
            </a:r>
            <a:r>
              <a:rPr lang="en-US" sz="4100" dirty="0" err="1" smtClean="0"/>
              <a:t>journos</a:t>
            </a:r>
            <a:r>
              <a:rPr lang="en-US" sz="4100" dirty="0" smtClean="0"/>
              <a:t> do this often, people will see them as an arm of the state</a:t>
            </a:r>
          </a:p>
          <a:p>
            <a:r>
              <a:rPr lang="en-US" sz="4100" dirty="0" smtClean="0"/>
              <a:t>ARGUMENT: It is not in the public interest to stop journalists from doing their job. </a:t>
            </a:r>
          </a:p>
          <a:p>
            <a:endParaRPr lang="en-US" dirty="0"/>
          </a:p>
        </p:txBody>
      </p:sp>
    </p:spTree>
    <p:extLst>
      <p:ext uri="{BB962C8B-B14F-4D97-AF65-F5344CB8AC3E}">
        <p14:creationId xmlns:p14="http://schemas.microsoft.com/office/powerpoint/2010/main" val="3092842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Text Placeholder 2"/>
          <p:cNvSpPr>
            <a:spLocks noGrp="1"/>
          </p:cNvSpPr>
          <p:nvPr>
            <p:ph type="body" sz="half" idx="2"/>
          </p:nvPr>
        </p:nvSpPr>
        <p:spPr/>
        <p:txBody>
          <a:bodyPr/>
          <a:lstStyle/>
          <a:p>
            <a:r>
              <a:rPr lang="en-US" dirty="0" smtClean="0"/>
              <a:t>Do you think there are any circumstances when sources’ identities should be revealed? If so when?</a:t>
            </a:r>
            <a:endParaRPr lang="en-US" dirty="0"/>
          </a:p>
        </p:txBody>
      </p:sp>
      <p:pic>
        <p:nvPicPr>
          <p:cNvPr id="5" name="Content Placeholder 4" descr="Sherlock Cat.gif"/>
          <p:cNvPicPr>
            <a:picLocks noGrp="1" noChangeAspect="1"/>
          </p:cNvPicPr>
          <p:nvPr>
            <p:ph sz="quarter" idx="13"/>
          </p:nvPr>
        </p:nvPicPr>
        <p:blipFill>
          <a:blip r:embed="rId2">
            <a:extLst>
              <a:ext uri="{28A0092B-C50C-407E-A947-70E740481C1C}">
                <a14:useLocalDpi xmlns:a14="http://schemas.microsoft.com/office/drawing/2010/main" val="0"/>
              </a:ext>
            </a:extLst>
          </a:blip>
          <a:srcRect l="-28623" r="-28623"/>
          <a:stretch>
            <a:fillRect/>
          </a:stretch>
        </p:blipFill>
        <p:spPr/>
      </p:pic>
    </p:spTree>
    <p:extLst>
      <p:ext uri="{BB962C8B-B14F-4D97-AF65-F5344CB8AC3E}">
        <p14:creationId xmlns:p14="http://schemas.microsoft.com/office/powerpoint/2010/main" val="24855238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2397E2"/>
                </a:solidFill>
              </a:rPr>
              <a:t>MORE CASES</a:t>
            </a:r>
            <a:endParaRPr lang="en-GB" dirty="0">
              <a:solidFill>
                <a:srgbClr val="2397E2"/>
              </a:solidFill>
            </a:endParaRPr>
          </a:p>
        </p:txBody>
      </p:sp>
      <p:sp>
        <p:nvSpPr>
          <p:cNvPr id="3" name="Content Placeholder 2"/>
          <p:cNvSpPr>
            <a:spLocks noGrp="1"/>
          </p:cNvSpPr>
          <p:nvPr>
            <p:ph idx="1"/>
          </p:nvPr>
        </p:nvSpPr>
        <p:spPr/>
        <p:txBody>
          <a:bodyPr/>
          <a:lstStyle/>
          <a:p>
            <a:r>
              <a:rPr lang="en-GB" b="1" dirty="0" smtClean="0"/>
              <a:t>Poll tax riots &amp; riots in </a:t>
            </a:r>
            <a:r>
              <a:rPr lang="en-GB" b="1" dirty="0" smtClean="0"/>
              <a:t>2011</a:t>
            </a:r>
          </a:p>
          <a:p>
            <a:pPr lvl="1"/>
            <a:r>
              <a:rPr lang="en-GB" dirty="0" smtClean="0"/>
              <a:t>BBC, ITN and Sky handed over footage after “production orders”</a:t>
            </a:r>
            <a:endParaRPr lang="en-GB" dirty="0" smtClean="0"/>
          </a:p>
          <a:p>
            <a:r>
              <a:rPr lang="en-GB" b="1" dirty="0" smtClean="0"/>
              <a:t>R </a:t>
            </a:r>
            <a:r>
              <a:rPr lang="en-GB" b="1" dirty="0" smtClean="0"/>
              <a:t>(on the application of </a:t>
            </a:r>
            <a:r>
              <a:rPr lang="en-GB" b="1" dirty="0" err="1" smtClean="0"/>
              <a:t>BSkyB</a:t>
            </a:r>
            <a:r>
              <a:rPr lang="en-GB" b="1" dirty="0" smtClean="0"/>
              <a:t>, the BBC, ITN, </a:t>
            </a:r>
            <a:r>
              <a:rPr lang="en-GB" b="1" dirty="0" err="1" smtClean="0"/>
              <a:t>Hardcash</a:t>
            </a:r>
            <a:r>
              <a:rPr lang="en-GB" b="1" dirty="0" smtClean="0"/>
              <a:t> Productions Ltd &amp; Jason Parkinson) v Chelmsford Crown Court [2012] EWHC </a:t>
            </a:r>
            <a:r>
              <a:rPr lang="en-GB" b="1" dirty="0" smtClean="0"/>
              <a:t>1295</a:t>
            </a:r>
          </a:p>
          <a:p>
            <a:pPr lvl="1"/>
            <a:r>
              <a:rPr lang="en-GB" dirty="0" smtClean="0"/>
              <a:t>2012 High Court overturned order by a judge in Chelmsford Crown Court about +1,000 footage of evictions from Dale Farm travellers site. </a:t>
            </a:r>
          </a:p>
          <a:p>
            <a:r>
              <a:rPr lang="en-GB" b="1" dirty="0" smtClean="0"/>
              <a:t>Metropolitan  </a:t>
            </a:r>
            <a:r>
              <a:rPr lang="en-GB" b="1" dirty="0"/>
              <a:t>Police attempt to  get order under Official  Secrets Act  re Millie </a:t>
            </a:r>
            <a:r>
              <a:rPr lang="en-GB" b="1" dirty="0" err="1"/>
              <a:t>Dowler</a:t>
            </a:r>
            <a:r>
              <a:rPr lang="en-GB" b="1" dirty="0"/>
              <a:t> </a:t>
            </a:r>
            <a:r>
              <a:rPr lang="en-GB" b="1" dirty="0" smtClean="0"/>
              <a:t>information</a:t>
            </a:r>
          </a:p>
          <a:p>
            <a:pPr lvl="1"/>
            <a:r>
              <a:rPr lang="en-GB" dirty="0" smtClean="0"/>
              <a:t>Tried to get Guardian info on source for revealing phone hacking scandal</a:t>
            </a:r>
            <a:endParaRPr lang="en-GB" dirty="0"/>
          </a:p>
          <a:p>
            <a:pPr lvl="1"/>
            <a:endParaRPr lang="en-GB" dirty="0"/>
          </a:p>
        </p:txBody>
      </p:sp>
    </p:spTree>
    <p:extLst>
      <p:ext uri="{BB962C8B-B14F-4D97-AF65-F5344CB8AC3E}">
        <p14:creationId xmlns:p14="http://schemas.microsoft.com/office/powerpoint/2010/main" val="2584178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Text Placeholder 2"/>
          <p:cNvSpPr>
            <a:spLocks noGrp="1"/>
          </p:cNvSpPr>
          <p:nvPr>
            <p:ph type="body" sz="half" idx="2"/>
          </p:nvPr>
        </p:nvSpPr>
        <p:spPr/>
        <p:txBody>
          <a:bodyPr/>
          <a:lstStyle/>
          <a:p>
            <a:r>
              <a:rPr lang="en-US" dirty="0" smtClean="0"/>
              <a:t>DIVIDE UP IN FOUR TEAMS</a:t>
            </a:r>
            <a:endParaRPr lang="en-US" dirty="0"/>
          </a:p>
        </p:txBody>
      </p:sp>
      <p:pic>
        <p:nvPicPr>
          <p:cNvPr id="5" name="Content Placeholder 4" descr="police cat.jpeg"/>
          <p:cNvPicPr>
            <a:picLocks noGrp="1" noChangeAspect="1"/>
          </p:cNvPicPr>
          <p:nvPr>
            <p:ph sz="quarter" idx="13"/>
          </p:nvPr>
        </p:nvPicPr>
        <p:blipFill>
          <a:blip r:embed="rId2">
            <a:extLst>
              <a:ext uri="{28A0092B-C50C-407E-A947-70E740481C1C}">
                <a14:useLocalDpi xmlns:a14="http://schemas.microsoft.com/office/drawing/2010/main" val="0"/>
              </a:ext>
            </a:extLst>
          </a:blip>
          <a:srcRect l="-2798" r="-2798"/>
          <a:stretch>
            <a:fillRect/>
          </a:stretch>
        </p:blipFill>
        <p:spPr/>
      </p:pic>
    </p:spTree>
    <p:extLst>
      <p:ext uri="{BB962C8B-B14F-4D97-AF65-F5344CB8AC3E}">
        <p14:creationId xmlns:p14="http://schemas.microsoft.com/office/powerpoint/2010/main" val="394086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Text Placeholder 2"/>
          <p:cNvSpPr>
            <a:spLocks noGrp="1"/>
          </p:cNvSpPr>
          <p:nvPr>
            <p:ph type="body" sz="half" idx="2"/>
          </p:nvPr>
        </p:nvSpPr>
        <p:spPr/>
        <p:txBody>
          <a:bodyPr/>
          <a:lstStyle/>
          <a:p>
            <a:r>
              <a:rPr lang="en-US" dirty="0" smtClean="0"/>
              <a:t>Why should journalists want to keep their sources confidential and why does the law </a:t>
            </a:r>
            <a:r>
              <a:rPr lang="en-US" dirty="0" err="1" smtClean="0"/>
              <a:t>recognise</a:t>
            </a:r>
            <a:r>
              <a:rPr lang="en-US" dirty="0" smtClean="0"/>
              <a:t> this?</a:t>
            </a:r>
            <a:endParaRPr lang="en-US" dirty="0"/>
          </a:p>
        </p:txBody>
      </p:sp>
      <p:pic>
        <p:nvPicPr>
          <p:cNvPr id="5" name="Content Placeholder 4" descr="presscat.png"/>
          <p:cNvPicPr>
            <a:picLocks noGrp="1" noChangeAspect="1"/>
          </p:cNvPicPr>
          <p:nvPr>
            <p:ph sz="quarter" idx="13"/>
          </p:nvPr>
        </p:nvPicPr>
        <p:blipFill>
          <a:blip r:embed="rId2">
            <a:extLst>
              <a:ext uri="{28A0092B-C50C-407E-A947-70E740481C1C}">
                <a14:useLocalDpi xmlns:a14="http://schemas.microsoft.com/office/drawing/2010/main" val="0"/>
              </a:ext>
            </a:extLst>
          </a:blip>
          <a:srcRect l="-18348" r="-18348"/>
          <a:stretch>
            <a:fillRect/>
          </a:stretch>
        </p:blipFill>
        <p:spPr/>
      </p:pic>
    </p:spTree>
    <p:extLst>
      <p:ext uri="{BB962C8B-B14F-4D97-AF65-F5344CB8AC3E}">
        <p14:creationId xmlns:p14="http://schemas.microsoft.com/office/powerpoint/2010/main" val="3818155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legislation…</a:t>
            </a:r>
            <a:endParaRPr lang="en-US" dirty="0"/>
          </a:p>
        </p:txBody>
      </p:sp>
      <p:sp>
        <p:nvSpPr>
          <p:cNvPr id="3" name="Content Placeholder 2"/>
          <p:cNvSpPr>
            <a:spLocks noGrp="1"/>
          </p:cNvSpPr>
          <p:nvPr>
            <p:ph idx="1"/>
          </p:nvPr>
        </p:nvSpPr>
        <p:spPr/>
        <p:txBody>
          <a:bodyPr/>
          <a:lstStyle/>
          <a:p>
            <a:r>
              <a:rPr lang="en-US" b="1" dirty="0"/>
              <a:t>Official Secrets Act </a:t>
            </a:r>
            <a:r>
              <a:rPr lang="en-US" b="1" dirty="0" smtClean="0"/>
              <a:t>1920</a:t>
            </a:r>
          </a:p>
          <a:p>
            <a:pPr lvl="1"/>
            <a:r>
              <a:rPr lang="en-US" dirty="0" smtClean="0"/>
              <a:t>Section 1 – covering espionage</a:t>
            </a:r>
          </a:p>
          <a:p>
            <a:pPr lvl="1"/>
            <a:r>
              <a:rPr lang="en-US" dirty="0" smtClean="0"/>
              <a:t>Police may ask the Home Secretary to ask someone to produce documents</a:t>
            </a:r>
          </a:p>
          <a:p>
            <a:pPr lvl="1"/>
            <a:r>
              <a:rPr lang="en-US" dirty="0" smtClean="0"/>
              <a:t>Section 9- let’s police make searches subject to PACE 1984 as re regards journalistic material. </a:t>
            </a:r>
          </a:p>
          <a:p>
            <a:r>
              <a:rPr lang="en-US" b="1" dirty="0" smtClean="0"/>
              <a:t>Terrorism Act 2000</a:t>
            </a:r>
          </a:p>
          <a:p>
            <a:pPr lvl="1"/>
            <a:r>
              <a:rPr lang="en-US" dirty="0" smtClean="0"/>
              <a:t>Enables a court to issue a warrant for police investigating a terrorist offence to search premises</a:t>
            </a:r>
          </a:p>
          <a:p>
            <a:pPr lvl="1"/>
            <a:r>
              <a:rPr lang="en-US" dirty="0" smtClean="0"/>
              <a:t>Offence punishable by 5 years jail if you fail to inform the police about possible terrorist activity </a:t>
            </a:r>
          </a:p>
          <a:p>
            <a:endParaRPr lang="en-US" dirty="0"/>
          </a:p>
        </p:txBody>
      </p:sp>
    </p:spTree>
    <p:extLst>
      <p:ext uri="{BB962C8B-B14F-4D97-AF65-F5344CB8AC3E}">
        <p14:creationId xmlns:p14="http://schemas.microsoft.com/office/powerpoint/2010/main" val="2478913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a:t>
            </a:r>
            <a:endParaRPr lang="en-US" dirty="0"/>
          </a:p>
        </p:txBody>
      </p:sp>
      <p:sp>
        <p:nvSpPr>
          <p:cNvPr id="3" name="Content Placeholder 2"/>
          <p:cNvSpPr>
            <a:spLocks noGrp="1"/>
          </p:cNvSpPr>
          <p:nvPr>
            <p:ph idx="1"/>
          </p:nvPr>
        </p:nvSpPr>
        <p:spPr/>
        <p:txBody>
          <a:bodyPr>
            <a:normAutofit/>
          </a:bodyPr>
          <a:lstStyle/>
          <a:p>
            <a:r>
              <a:rPr lang="en-US" dirty="0" smtClean="0"/>
              <a:t>Police Act 1997 allows police to survey  journalists in touch with secret sources yielding info on serious crime</a:t>
            </a:r>
          </a:p>
          <a:p>
            <a:r>
              <a:rPr lang="en-US" dirty="0" smtClean="0"/>
              <a:t>Regulation of Investigatory Powers Act 2000 (RIPA) allows police to monitor phone calls and emails, surveillance powers. Sec of State approves, no judge. </a:t>
            </a:r>
          </a:p>
          <a:p>
            <a:pPr lvl="1"/>
            <a:r>
              <a:rPr lang="en-US" b="1" dirty="0" smtClean="0"/>
              <a:t>SALLY MURRER CASE</a:t>
            </a:r>
          </a:p>
          <a:p>
            <a:pPr lvl="1"/>
            <a:r>
              <a:rPr lang="en-US" dirty="0" smtClean="0"/>
              <a:t>2008 Milton Keynes reporter Sally </a:t>
            </a:r>
            <a:r>
              <a:rPr lang="en-US" dirty="0" err="1" smtClean="0"/>
              <a:t>Murrer</a:t>
            </a:r>
            <a:r>
              <a:rPr lang="en-US" dirty="0" smtClean="0"/>
              <a:t> and Mark Kearney, ex detective</a:t>
            </a:r>
          </a:p>
          <a:p>
            <a:pPr lvl="1"/>
            <a:r>
              <a:rPr lang="en-US" dirty="0" smtClean="0"/>
              <a:t>Kearney was accused of leaking info</a:t>
            </a:r>
          </a:p>
          <a:p>
            <a:pPr lvl="1"/>
            <a:r>
              <a:rPr lang="en-US" dirty="0" smtClean="0"/>
              <a:t>Walked FREE because court ruled that info obtained by police by bugging MR Kearney’s car was inadmissible</a:t>
            </a:r>
          </a:p>
          <a:p>
            <a:pPr lvl="1"/>
            <a:r>
              <a:rPr lang="en-US" dirty="0" smtClean="0"/>
              <a:t>Information </a:t>
            </a:r>
            <a:r>
              <a:rPr lang="en-US" dirty="0" err="1" smtClean="0"/>
              <a:t>wasnt</a:t>
            </a:r>
            <a:r>
              <a:rPr lang="en-US" dirty="0" smtClean="0"/>
              <a:t> sensitive</a:t>
            </a:r>
          </a:p>
          <a:p>
            <a:pPr lvl="1"/>
            <a:r>
              <a:rPr lang="en-US" dirty="0" smtClean="0"/>
              <a:t>Violated art 10 for both + </a:t>
            </a:r>
            <a:r>
              <a:rPr lang="en-US" dirty="0" err="1" smtClean="0"/>
              <a:t>Murrer’s</a:t>
            </a:r>
            <a:r>
              <a:rPr lang="en-US" dirty="0" smtClean="0"/>
              <a:t> right to protect her sources</a:t>
            </a:r>
            <a:endParaRPr lang="en-US" dirty="0"/>
          </a:p>
        </p:txBody>
      </p:sp>
    </p:spTree>
    <p:extLst>
      <p:ext uri="{BB962C8B-B14F-4D97-AF65-F5344CB8AC3E}">
        <p14:creationId xmlns:p14="http://schemas.microsoft.com/office/powerpoint/2010/main" val="5890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a:t>http://www.channel4.com/producers-handbook/media-law/</a:t>
            </a:r>
          </a:p>
        </p:txBody>
      </p:sp>
      <p:sp>
        <p:nvSpPr>
          <p:cNvPr id="3" name="Subtitle 2"/>
          <p:cNvSpPr>
            <a:spLocks noGrp="1"/>
          </p:cNvSpPr>
          <p:nvPr>
            <p:ph type="subTitle" idx="1"/>
          </p:nvPr>
        </p:nvSpPr>
        <p:spPr/>
        <p:txBody>
          <a:bodyPr/>
          <a:lstStyle/>
          <a:p>
            <a:r>
              <a:rPr lang="en-US" dirty="0" smtClean="0"/>
              <a:t>GREAT SOURCE!!!</a:t>
            </a:r>
            <a:endParaRPr lang="en-US" dirty="0"/>
          </a:p>
        </p:txBody>
      </p:sp>
    </p:spTree>
    <p:extLst>
      <p:ext uri="{BB962C8B-B14F-4D97-AF65-F5344CB8AC3E}">
        <p14:creationId xmlns:p14="http://schemas.microsoft.com/office/powerpoint/2010/main" val="2542908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 and bad news…</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499548" y="0"/>
            <a:ext cx="5459104" cy="5486400"/>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59313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ctr"/>
            <a:r>
              <a:rPr lang="en-GB" sz="4000" dirty="0"/>
              <a:t>‘….It is now clear that  despite the ringing declaration of the </a:t>
            </a:r>
            <a:r>
              <a:rPr lang="en-GB" sz="4000" dirty="0" smtClean="0"/>
              <a:t>ECHR </a:t>
            </a:r>
            <a:r>
              <a:rPr lang="en-GB" sz="4000" dirty="0"/>
              <a:t>on the importance of protecting confidential sources, journalists &amp; editors cannot rely on national  courts to take the same view.</a:t>
            </a:r>
            <a:r>
              <a:rPr lang="en-GB" sz="4000" dirty="0" smtClean="0"/>
              <a:t>’</a:t>
            </a:r>
          </a:p>
          <a:p>
            <a:pPr algn="ctr"/>
            <a:r>
              <a:rPr lang="en-GB" sz="2000" dirty="0" smtClean="0"/>
              <a:t> – Commissioner for Human Rights 2011</a:t>
            </a:r>
            <a:endParaRPr lang="en-GB" sz="2000" dirty="0"/>
          </a:p>
        </p:txBody>
      </p:sp>
    </p:spTree>
    <p:extLst>
      <p:ext uri="{BB962C8B-B14F-4D97-AF65-F5344CB8AC3E}">
        <p14:creationId xmlns:p14="http://schemas.microsoft.com/office/powerpoint/2010/main" val="17830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2397E2"/>
                </a:solidFill>
              </a:rPr>
              <a:t>SOME ESSENTIAL LEGISLATION</a:t>
            </a:r>
            <a:endParaRPr lang="en-GB" dirty="0">
              <a:solidFill>
                <a:srgbClr val="2397E2"/>
              </a:solidFill>
            </a:endParaRPr>
          </a:p>
        </p:txBody>
      </p:sp>
      <p:sp>
        <p:nvSpPr>
          <p:cNvPr id="3" name="Content Placeholder 2"/>
          <p:cNvSpPr>
            <a:spLocks noGrp="1"/>
          </p:cNvSpPr>
          <p:nvPr>
            <p:ph idx="1"/>
          </p:nvPr>
        </p:nvSpPr>
        <p:spPr/>
        <p:txBody>
          <a:bodyPr>
            <a:noAutofit/>
          </a:bodyPr>
          <a:lstStyle/>
          <a:p>
            <a:r>
              <a:rPr lang="en-GB" sz="3500" dirty="0" smtClean="0"/>
              <a:t>Contempt of Court Act </a:t>
            </a:r>
            <a:r>
              <a:rPr lang="en-GB" sz="3500" dirty="0" smtClean="0"/>
              <a:t>1981</a:t>
            </a:r>
          </a:p>
          <a:p>
            <a:r>
              <a:rPr lang="en-GB" sz="3500" dirty="0" smtClean="0"/>
              <a:t>PACE 1984</a:t>
            </a:r>
          </a:p>
          <a:p>
            <a:r>
              <a:rPr lang="en-GB" sz="3500" dirty="0" smtClean="0"/>
              <a:t>Terrorism </a:t>
            </a:r>
            <a:r>
              <a:rPr lang="en-GB" sz="3500" dirty="0" smtClean="0"/>
              <a:t>Acts  2000,2006 &amp; other counter- terrorism measures. ‘Terrorism’ has wide meaning – e.g. actions against animal  testing </a:t>
            </a:r>
            <a:r>
              <a:rPr lang="en-GB" sz="3500" dirty="0" smtClean="0"/>
              <a:t>premises</a:t>
            </a:r>
            <a:endParaRPr lang="en-GB" sz="3500" dirty="0"/>
          </a:p>
          <a:p>
            <a:r>
              <a:rPr lang="en-GB" sz="3500" dirty="0" smtClean="0"/>
              <a:t>Official Secrets Act 1989</a:t>
            </a:r>
            <a:endParaRPr lang="en-GB" sz="3500" dirty="0"/>
          </a:p>
        </p:txBody>
      </p:sp>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7ABDF75D-F3D2-4A07-8906-B8061A4BC831}" type="slidenum">
              <a:rPr lang="en-GB" smtClean="0"/>
              <a:pPr/>
              <a:t>5</a:t>
            </a:fld>
            <a:endParaRPr lang="en-GB"/>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2397E2"/>
                </a:solidFill>
              </a:rPr>
              <a:t>Contempt of Court Act s.10</a:t>
            </a:r>
            <a:endParaRPr lang="en-GB" dirty="0">
              <a:solidFill>
                <a:srgbClr val="2397E2"/>
              </a:solidFill>
            </a:endParaRPr>
          </a:p>
        </p:txBody>
      </p:sp>
      <p:sp>
        <p:nvSpPr>
          <p:cNvPr id="3" name="Content Placeholder 2"/>
          <p:cNvSpPr>
            <a:spLocks noGrp="1"/>
          </p:cNvSpPr>
          <p:nvPr>
            <p:ph idx="1"/>
          </p:nvPr>
        </p:nvSpPr>
        <p:spPr/>
        <p:txBody>
          <a:bodyPr>
            <a:noAutofit/>
          </a:bodyPr>
          <a:lstStyle/>
          <a:p>
            <a:r>
              <a:rPr lang="en-GB" sz="3500" dirty="0" smtClean="0"/>
              <a:t>SHIELD LAW   </a:t>
            </a:r>
          </a:p>
          <a:p>
            <a:r>
              <a:rPr lang="en-GB" sz="3500" dirty="0" smtClean="0"/>
              <a:t>Protects </a:t>
            </a:r>
            <a:r>
              <a:rPr lang="en-GB" sz="3500" dirty="0" smtClean="0"/>
              <a:t>right not to disclose sources except in specific circumstances:</a:t>
            </a:r>
          </a:p>
          <a:p>
            <a:pPr lvl="1"/>
            <a:r>
              <a:rPr lang="en-GB" sz="3500" dirty="0" smtClean="0"/>
              <a:t>Interests of national security</a:t>
            </a:r>
          </a:p>
          <a:p>
            <a:pPr lvl="1"/>
            <a:r>
              <a:rPr lang="en-GB" sz="3500" dirty="0" smtClean="0"/>
              <a:t>Interests of justice</a:t>
            </a:r>
          </a:p>
          <a:p>
            <a:pPr lvl="1"/>
            <a:r>
              <a:rPr lang="en-GB" sz="3500" dirty="0" smtClean="0"/>
              <a:t>For the prevention of crime</a:t>
            </a:r>
          </a:p>
          <a:p>
            <a:pPr lvl="1"/>
            <a:r>
              <a:rPr lang="en-GB" sz="3500" dirty="0" smtClean="0"/>
              <a:t>For the prevention of disorder</a:t>
            </a:r>
          </a:p>
          <a:p>
            <a:r>
              <a:rPr lang="en-GB" sz="3500" dirty="0" smtClean="0">
                <a:solidFill>
                  <a:srgbClr val="FF0000"/>
                </a:solidFill>
              </a:rPr>
              <a:t>Reasons for protection ..............</a:t>
            </a:r>
            <a:endParaRPr lang="en-GB" sz="35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2397E2"/>
                </a:solidFill>
              </a:rPr>
              <a:t>PROTECTION required.....</a:t>
            </a:r>
            <a:endParaRPr lang="en-GB" dirty="0">
              <a:solidFill>
                <a:srgbClr val="2397E2"/>
              </a:solidFill>
            </a:endParaRPr>
          </a:p>
        </p:txBody>
      </p:sp>
      <p:sp>
        <p:nvSpPr>
          <p:cNvPr id="3" name="Content Placeholder 2"/>
          <p:cNvSpPr>
            <a:spLocks noGrp="1"/>
          </p:cNvSpPr>
          <p:nvPr>
            <p:ph idx="1"/>
          </p:nvPr>
        </p:nvSpPr>
        <p:spPr/>
        <p:txBody>
          <a:bodyPr>
            <a:normAutofit/>
          </a:bodyPr>
          <a:lstStyle/>
          <a:p>
            <a:endParaRPr lang="en-GB" dirty="0" smtClean="0"/>
          </a:p>
          <a:p>
            <a:r>
              <a:rPr lang="en-GB" dirty="0" smtClean="0"/>
              <a:t>Sources may be concerned about their safety..</a:t>
            </a:r>
          </a:p>
          <a:p>
            <a:r>
              <a:rPr lang="en-GB" dirty="0" smtClean="0"/>
              <a:t>Their employment.....even though there is now </a:t>
            </a:r>
            <a:r>
              <a:rPr lang="en-GB" i="1" dirty="0" smtClean="0">
                <a:solidFill>
                  <a:srgbClr val="FF0000"/>
                </a:solidFill>
              </a:rPr>
              <a:t>some</a:t>
            </a:r>
            <a:r>
              <a:rPr lang="en-GB" dirty="0" smtClean="0"/>
              <a:t> protection for whistleblowers in the law</a:t>
            </a:r>
          </a:p>
          <a:p>
            <a:r>
              <a:rPr lang="en-GB" dirty="0" smtClean="0"/>
              <a:t>Good investigative journalism relies on information from individuals</a:t>
            </a:r>
          </a:p>
          <a:p>
            <a:r>
              <a:rPr lang="en-GB" dirty="0" smtClean="0"/>
              <a:t>If no confidentiality, sources may refuse to come forward</a:t>
            </a:r>
          </a:p>
          <a:p>
            <a:r>
              <a:rPr lang="en-GB" dirty="0" smtClean="0"/>
              <a:t>‘The watchdogs of society’</a:t>
            </a:r>
          </a:p>
          <a:p>
            <a:pPr>
              <a:buNone/>
            </a:pPr>
            <a:endParaRPr lang="en-GB"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dirty="0" smtClean="0">
                <a:solidFill>
                  <a:srgbClr val="2397E2"/>
                </a:solidFill>
              </a:rPr>
              <a:t>JEREMY WARNER CASE</a:t>
            </a:r>
            <a:endParaRPr lang="en-GB" sz="3500" dirty="0">
              <a:solidFill>
                <a:srgbClr val="2397E2"/>
              </a:solidFill>
            </a:endParaRPr>
          </a:p>
        </p:txBody>
      </p:sp>
      <p:sp>
        <p:nvSpPr>
          <p:cNvPr id="3" name="Content Placeholder 2"/>
          <p:cNvSpPr>
            <a:spLocks noGrp="1"/>
          </p:cNvSpPr>
          <p:nvPr>
            <p:ph idx="1"/>
          </p:nvPr>
        </p:nvSpPr>
        <p:spPr/>
        <p:txBody>
          <a:bodyPr/>
          <a:lstStyle/>
          <a:p>
            <a:r>
              <a:rPr lang="en-GB" dirty="0" smtClean="0"/>
              <a:t>City journalist Jeremy Warner was asked for sources for a business story he wrote for </a:t>
            </a:r>
            <a:r>
              <a:rPr lang="en-GB" i="1" dirty="0" smtClean="0"/>
              <a:t>The Independent</a:t>
            </a:r>
          </a:p>
          <a:p>
            <a:r>
              <a:rPr lang="en-GB" dirty="0" smtClean="0"/>
              <a:t>REFUSED was fined 20,000</a:t>
            </a:r>
            <a:endParaRPr lang="en-GB" dirty="0" smtClean="0"/>
          </a:p>
          <a:p>
            <a:r>
              <a:rPr lang="en-GB" sz="2400" dirty="0">
                <a:solidFill>
                  <a:srgbClr val="2397E2"/>
                </a:solidFill>
              </a:rPr>
              <a:t>INTERPRETATION of phrases in 1981 </a:t>
            </a:r>
            <a:r>
              <a:rPr lang="en-GB" sz="2400" dirty="0" smtClean="0">
                <a:solidFill>
                  <a:srgbClr val="2397E2"/>
                </a:solidFill>
              </a:rPr>
              <a:t>Act by Lord Griffiths</a:t>
            </a:r>
          </a:p>
          <a:p>
            <a:pPr lvl="1"/>
            <a:r>
              <a:rPr lang="en-GB" dirty="0" smtClean="0"/>
              <a:t>‘</a:t>
            </a:r>
            <a:r>
              <a:rPr lang="en-GB" dirty="0" smtClean="0">
                <a:solidFill>
                  <a:srgbClr val="FF0000"/>
                </a:solidFill>
              </a:rPr>
              <a:t>NECESSARY</a:t>
            </a:r>
            <a:r>
              <a:rPr lang="en-GB" dirty="0" smtClean="0">
                <a:solidFill>
                  <a:srgbClr val="FF0000"/>
                </a:solidFill>
              </a:rPr>
              <a:t>’ </a:t>
            </a:r>
            <a:r>
              <a:rPr lang="en-GB" dirty="0" smtClean="0"/>
              <a:t>= somewhere between ‘indispensable’ on the one hand and ‘useful’ or ‘expedient’ on the other</a:t>
            </a:r>
          </a:p>
          <a:p>
            <a:pPr lvl="1"/>
            <a:endParaRPr lang="en-GB" dirty="0" smtClean="0"/>
          </a:p>
          <a:p>
            <a:pPr lvl="1"/>
            <a:endParaRPr lang="en-GB" dirty="0"/>
          </a:p>
          <a:p>
            <a:pPr lvl="1"/>
            <a:r>
              <a:rPr lang="en-GB" dirty="0" smtClean="0"/>
              <a:t>‘</a:t>
            </a:r>
            <a:r>
              <a:rPr lang="en-GB" dirty="0" smtClean="0">
                <a:solidFill>
                  <a:srgbClr val="FF0000"/>
                </a:solidFill>
              </a:rPr>
              <a:t>PREVENTION OF CRIME’ </a:t>
            </a:r>
            <a:r>
              <a:rPr lang="en-GB" dirty="0" smtClean="0"/>
              <a:t>appears to be </a:t>
            </a:r>
            <a:r>
              <a:rPr lang="en-GB" dirty="0"/>
              <a:t>b</a:t>
            </a:r>
            <a:r>
              <a:rPr lang="en-GB" dirty="0" smtClean="0"/>
              <a:t>road not limited to situation in which identity of the source would allow steps to be taken to prevent the commission of a particular future identifiable </a:t>
            </a:r>
            <a:r>
              <a:rPr lang="en-GB" dirty="0" smtClean="0"/>
              <a:t>crime PACE 1984</a:t>
            </a:r>
            <a:endParaRPr lang="en-GB" dirty="0" smtClean="0"/>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2397E2"/>
                </a:solidFill>
              </a:rPr>
              <a:t>CASES TO REMEMBER</a:t>
            </a:r>
            <a:endParaRPr lang="en-GB" dirty="0">
              <a:solidFill>
                <a:srgbClr val="2397E2"/>
              </a:solidFill>
            </a:endParaRPr>
          </a:p>
        </p:txBody>
      </p:sp>
      <p:sp>
        <p:nvSpPr>
          <p:cNvPr id="3" name="Content Placeholder 2"/>
          <p:cNvSpPr>
            <a:spLocks noGrp="1"/>
          </p:cNvSpPr>
          <p:nvPr>
            <p:ph idx="1"/>
          </p:nvPr>
        </p:nvSpPr>
        <p:spPr/>
        <p:txBody>
          <a:bodyPr>
            <a:noAutofit/>
          </a:bodyPr>
          <a:lstStyle/>
          <a:p>
            <a:r>
              <a:rPr lang="en-GB" sz="2500" dirty="0" smtClean="0"/>
              <a:t>Sarah </a:t>
            </a:r>
            <a:r>
              <a:rPr lang="en-GB" sz="2500" dirty="0" err="1" smtClean="0"/>
              <a:t>Tisdall</a:t>
            </a:r>
            <a:r>
              <a:rPr lang="en-GB" sz="2500" dirty="0" smtClean="0"/>
              <a:t> – Information to Guardian</a:t>
            </a:r>
          </a:p>
          <a:p>
            <a:r>
              <a:rPr lang="en-GB" sz="2500" dirty="0" smtClean="0"/>
              <a:t>X v Morgan Grampian Publishers (1991) (The Goodwin case)</a:t>
            </a:r>
          </a:p>
          <a:p>
            <a:r>
              <a:rPr lang="en-GB" sz="2500" dirty="0" smtClean="0"/>
              <a:t>The Ashworth Hospital cases </a:t>
            </a:r>
          </a:p>
          <a:p>
            <a:pPr lvl="1"/>
            <a:r>
              <a:rPr lang="en-GB" sz="2300" dirty="0" smtClean="0"/>
              <a:t>Ashworth Security Hospital v MGN Ltd (2002)</a:t>
            </a:r>
          </a:p>
          <a:p>
            <a:pPr lvl="1"/>
            <a:r>
              <a:rPr lang="en-GB" sz="2300" dirty="0" smtClean="0"/>
              <a:t>Mersey Care NHS Trust v </a:t>
            </a:r>
            <a:r>
              <a:rPr lang="en-GB" sz="2300" dirty="0" err="1" smtClean="0"/>
              <a:t>Ackroyd</a:t>
            </a:r>
            <a:r>
              <a:rPr lang="en-GB" sz="2300" dirty="0" smtClean="0"/>
              <a:t> (2006)</a:t>
            </a:r>
          </a:p>
          <a:p>
            <a:r>
              <a:rPr lang="en-GB" sz="2500" dirty="0" smtClean="0"/>
              <a:t>Suzanne Breen (Irish case)</a:t>
            </a:r>
          </a:p>
          <a:p>
            <a:r>
              <a:rPr lang="en-GB" sz="2500" dirty="0" smtClean="0"/>
              <a:t>Recent </a:t>
            </a:r>
            <a:r>
              <a:rPr lang="en-GB" sz="2500" dirty="0" err="1" smtClean="0"/>
              <a:t>ECtHR</a:t>
            </a:r>
            <a:r>
              <a:rPr lang="en-GB" sz="2500" dirty="0" smtClean="0"/>
              <a:t> decisions ‘</a:t>
            </a:r>
            <a:r>
              <a:rPr lang="en-GB" sz="2500" dirty="0" err="1" smtClean="0"/>
              <a:t>Interbrew</a:t>
            </a:r>
            <a:r>
              <a:rPr lang="en-GB" sz="2500" dirty="0" smtClean="0"/>
              <a:t>’ &amp; ‘</a:t>
            </a:r>
            <a:r>
              <a:rPr lang="en-GB" sz="2500" dirty="0" err="1" smtClean="0"/>
              <a:t>Sanoma</a:t>
            </a:r>
            <a:r>
              <a:rPr lang="en-GB" sz="2500" dirty="0" smtClean="0"/>
              <a:t>’</a:t>
            </a:r>
          </a:p>
          <a:p>
            <a:r>
              <a:rPr lang="en-GB" sz="2500" dirty="0" smtClean="0"/>
              <a:t>MURRER case</a:t>
            </a:r>
            <a:endParaRPr lang="en-GB" sz="2500"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773</TotalTime>
  <Words>2019</Words>
  <Application>Microsoft Macintosh PowerPoint</Application>
  <PresentationFormat>On-screen Show (4:3)</PresentationFormat>
  <Paragraphs>177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Adjacency</vt:lpstr>
      <vt:lpstr>JOURNALISTS AND THEIR SOURCES</vt:lpstr>
      <vt:lpstr>Moral Obligation?</vt:lpstr>
      <vt:lpstr>QUESTION 1</vt:lpstr>
      <vt:lpstr>PowerPoint Presentation</vt:lpstr>
      <vt:lpstr>SOME ESSENTIAL LEGISLATION</vt:lpstr>
      <vt:lpstr>Contempt of Court Act s.10</vt:lpstr>
      <vt:lpstr>PROTECTION required.....</vt:lpstr>
      <vt:lpstr>JEREMY WARNER CASE</vt:lpstr>
      <vt:lpstr>CASES TO REMEMBER</vt:lpstr>
      <vt:lpstr>Suzanne Breen</vt:lpstr>
      <vt:lpstr>Guardian &amp; Sarah Tisdall</vt:lpstr>
      <vt:lpstr>Ashworth Hospital cases</vt:lpstr>
      <vt:lpstr>Is the disclosure of the source necessary?</vt:lpstr>
      <vt:lpstr>EFFECT OF HUMAN RIGHTS</vt:lpstr>
      <vt:lpstr>The Goodwin Case</vt:lpstr>
      <vt:lpstr>QUESTION 3</vt:lpstr>
      <vt:lpstr>A dilemma for journalists?</vt:lpstr>
      <vt:lpstr>QUESTION 2</vt:lpstr>
      <vt:lpstr>LEGISLATION ALLOWING SEIZURE AND COMPULSION OF ID OF SOURCES</vt:lpstr>
      <vt:lpstr>DANGERS OF CHALLENGE OR REFUSAL</vt:lpstr>
      <vt:lpstr>PACE 1984</vt:lpstr>
      <vt:lpstr>Excluded Material</vt:lpstr>
      <vt:lpstr>Material  held in confidence when..</vt:lpstr>
      <vt:lpstr>‘SPECIAL PROCEDURE’ MATERIAL</vt:lpstr>
      <vt:lpstr>‘………..a serious inroad….’</vt:lpstr>
      <vt:lpstr>TRUST?</vt:lpstr>
      <vt:lpstr>QUESTION 4</vt:lpstr>
      <vt:lpstr>MORE CASES</vt:lpstr>
      <vt:lpstr>QUESTION 5</vt:lpstr>
      <vt:lpstr>MORE legislation…</vt:lpstr>
      <vt:lpstr>Surveillance </vt:lpstr>
      <vt:lpstr>http://www.channel4.com/producers-handbook/media-law/</vt:lpstr>
      <vt:lpstr>Good news, and bad news…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JOURNALISTS AND THEIR SOURCES</dc:title>
  <dc:creator>Lesley Phippen</dc:creator>
  <cp:lastModifiedBy>Laura Garcia CFJ</cp:lastModifiedBy>
  <cp:revision>46</cp:revision>
  <cp:lastPrinted>2014-11-18T15:35:00Z</cp:lastPrinted>
  <dcterms:created xsi:type="dcterms:W3CDTF">2010-11-12T11:30:08Z</dcterms:created>
  <dcterms:modified xsi:type="dcterms:W3CDTF">2015-11-24T10:18:28Z</dcterms:modified>
</cp:coreProperties>
</file>